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6858000"/>
  <p:notesSz cx="6858000" cy="9144000"/>
  <p:defaultTextStyle>
    <a:lvl1pPr defTabSz="457200">
      <a:defRPr sz="1200">
        <a:latin typeface="Helvetica"/>
        <a:ea typeface="Helvetica"/>
        <a:cs typeface="Helvetica"/>
        <a:sym typeface="Helvetica"/>
      </a:defRPr>
    </a:lvl1pPr>
    <a:lvl2pPr indent="228600" defTabSz="457200">
      <a:defRPr sz="1200">
        <a:latin typeface="Helvetica"/>
        <a:ea typeface="Helvetica"/>
        <a:cs typeface="Helvetica"/>
        <a:sym typeface="Helvetica"/>
      </a:defRPr>
    </a:lvl2pPr>
    <a:lvl3pPr indent="457200" defTabSz="457200">
      <a:defRPr sz="1200">
        <a:latin typeface="Helvetica"/>
        <a:ea typeface="Helvetica"/>
        <a:cs typeface="Helvetica"/>
        <a:sym typeface="Helvetica"/>
      </a:defRPr>
    </a:lvl3pPr>
    <a:lvl4pPr indent="685800" defTabSz="457200">
      <a:defRPr sz="1200">
        <a:latin typeface="Helvetica"/>
        <a:ea typeface="Helvetica"/>
        <a:cs typeface="Helvetica"/>
        <a:sym typeface="Helvetica"/>
      </a:defRPr>
    </a:lvl4pPr>
    <a:lvl5pPr indent="914400" defTabSz="457200">
      <a:defRPr sz="1200">
        <a:latin typeface="Helvetica"/>
        <a:ea typeface="Helvetica"/>
        <a:cs typeface="Helvetica"/>
        <a:sym typeface="Helvetica"/>
      </a:defRPr>
    </a:lvl5pPr>
    <a:lvl6pPr indent="1143000" defTabSz="457200">
      <a:defRPr sz="1200">
        <a:latin typeface="Helvetica"/>
        <a:ea typeface="Helvetica"/>
        <a:cs typeface="Helvetica"/>
        <a:sym typeface="Helvetica"/>
      </a:defRPr>
    </a:lvl6pPr>
    <a:lvl7pPr indent="1371600" defTabSz="457200">
      <a:defRPr sz="1200">
        <a:latin typeface="Helvetica"/>
        <a:ea typeface="Helvetica"/>
        <a:cs typeface="Helvetica"/>
        <a:sym typeface="Helvetica"/>
      </a:defRPr>
    </a:lvl7pPr>
    <a:lvl8pPr indent="1600200" defTabSz="457200">
      <a:defRPr sz="1200">
        <a:latin typeface="Helvetica"/>
        <a:ea typeface="Helvetica"/>
        <a:cs typeface="Helvetica"/>
        <a:sym typeface="Helvetica"/>
      </a:defRPr>
    </a:lvl8pPr>
    <a:lvl9pPr indent="1828800" defTabSz="457200">
      <a:defRPr sz="1200">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BBE0E3"/>
          </a:solidFill>
        </a:fill>
      </a:tcStyle>
    </a:firstCol>
    <a:la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BBE0E3"/>
          </a:solidFill>
        </a:fill>
      </a:tcStyle>
    </a:lastRow>
    <a:fir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BBE0E3"/>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wholeTbl>
    <a:band2H>
      <a:tcTxStyle b="def" i="def"/>
      <a:tcStyle>
        <a:tcBdr/>
        <a:fill>
          <a:solidFill>
            <a:srgbClr val="FFFFFF"/>
          </a:solidFill>
        </a:fill>
      </a:tcStyle>
    </a:band2H>
    <a:firstCol>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Col>
    <a:la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lastRow>
    <a:fir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b="def" i="def"/>
      <a:tcStyle>
        <a:tcBdr/>
        <a:fill>
          <a:solidFill>
            <a:srgbClr val="E7E7ED"/>
          </a:solidFill>
        </a:fill>
      </a:tcStyle>
    </a:band2H>
    <a:firstCol>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E2E8B"/>
          </a:solidFill>
        </a:fill>
      </a:tcStyle>
    </a:firstCol>
    <a:la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E2E8B"/>
          </a:solidFill>
        </a:fill>
      </a:tcStyle>
    </a:lastRow>
    <a:fir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E2E8B"/>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firstCol>
    <a:la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lastRow>
    <a:fir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n">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p:nvPr>
            <p:ph type="sldImg"/>
          </p:nvPr>
        </p:nvSpPr>
        <p:spPr>
          <a:xfrm>
            <a:off x="1143000" y="685800"/>
            <a:ext cx="4572000" cy="3429000"/>
          </a:xfrm>
          <a:prstGeom prst="rect">
            <a:avLst/>
          </a:prstGeom>
        </p:spPr>
        <p:txBody>
          <a:bodyPr/>
          <a:lstStyle/>
          <a:p>
            <a:pPr lvl="0"/>
          </a:p>
        </p:txBody>
      </p:sp>
      <p:sp>
        <p:nvSpPr>
          <p:cNvPr id="15" name="Shape 15"/>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6" name="Shape 6"/>
          <p:cNvSpPr/>
          <p:nvPr>
            <p:ph type="title"/>
          </p:nvPr>
        </p:nvSpPr>
        <p:spPr>
          <a:prstGeom prst="rect">
            <a:avLst/>
          </a:prstGeom>
        </p:spPr>
        <p:txBody>
          <a:bodyPr/>
          <a:lstStyle/>
          <a:p>
            <a:pPr lvl="0">
              <a:defRPr sz="1800">
                <a:uFillTx/>
              </a:defRPr>
            </a:pPr>
            <a:r>
              <a:rPr sz="4400">
                <a:uFill>
                  <a:solidFill/>
                </a:uFill>
              </a:rPr>
              <a:t>Title Text</a:t>
            </a:r>
          </a:p>
        </p:txBody>
      </p:sp>
      <p:sp>
        <p:nvSpPr>
          <p:cNvPr id="7" name="Shape 7"/>
          <p:cNvSpPr/>
          <p:nvPr>
            <p:ph type="body" idx="1"/>
          </p:nvPr>
        </p:nvSpPr>
        <p:spPr>
          <a:xfrm>
            <a:off x="457200" y="1600200"/>
            <a:ext cx="4038600" cy="5257800"/>
          </a:xfrm>
          <a:prstGeom prst="rect">
            <a:avLst/>
          </a:prstGeom>
        </p:spPr>
        <p:txBody>
          <a:bodyPr/>
          <a:lstStyle/>
          <a:p>
            <a:pPr lvl="0">
              <a:defRPr sz="1800">
                <a:uFillTx/>
              </a:defRPr>
            </a:pPr>
            <a:r>
              <a:rPr sz="3200">
                <a:uFill>
                  <a:solidFill/>
                </a:uFill>
              </a:rPr>
              <a:t>Body Level One</a:t>
            </a:r>
            <a:endParaRPr sz="3200">
              <a:uFill>
                <a:solidFill/>
              </a:uFill>
            </a:endParaRPr>
          </a:p>
          <a:p>
            <a:pPr lvl="1">
              <a:defRPr sz="1800">
                <a:uFillTx/>
              </a:defRPr>
            </a:pPr>
            <a:r>
              <a:rPr sz="3200">
                <a:uFill>
                  <a:solidFill/>
                </a:uFill>
              </a:rPr>
              <a:t>Body Level Two</a:t>
            </a:r>
            <a:endParaRPr sz="3200">
              <a:uFill>
                <a:solidFill/>
              </a:uFill>
            </a:endParaRPr>
          </a:p>
          <a:p>
            <a:pPr lvl="2">
              <a:defRPr sz="1800">
                <a:uFillTx/>
              </a:defRPr>
            </a:pPr>
            <a:r>
              <a:rPr sz="3200">
                <a:uFill>
                  <a:solidFill/>
                </a:uFill>
              </a:rPr>
              <a:t>Body Level Three</a:t>
            </a:r>
            <a:endParaRPr sz="3200">
              <a:uFill>
                <a:solidFill/>
              </a:uFill>
            </a:endParaRPr>
          </a:p>
          <a:p>
            <a:pPr lvl="3">
              <a:defRPr sz="1800">
                <a:uFillTx/>
              </a:defRPr>
            </a:pPr>
            <a:r>
              <a:rPr sz="3200">
                <a:uFill>
                  <a:solidFill/>
                </a:uFill>
              </a:rPr>
              <a:t>Body Level Four</a:t>
            </a:r>
            <a:endParaRPr sz="3200">
              <a:uFill>
                <a:solidFill/>
              </a:uFill>
            </a:endParaRPr>
          </a:p>
          <a:p>
            <a:pPr lvl="4">
              <a:defRPr sz="1800">
                <a:uFillTx/>
              </a:defRPr>
            </a:pPr>
            <a:r>
              <a:rPr sz="3200">
                <a:uFill>
                  <a:solidFill/>
                </a:u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9" name="Shape 9"/>
          <p:cNvSpPr/>
          <p:nvPr>
            <p:ph type="title"/>
          </p:nvPr>
        </p:nvSpPr>
        <p:spPr>
          <a:prstGeom prst="rect">
            <a:avLst/>
          </a:prstGeom>
        </p:spPr>
        <p:txBody>
          <a:bodyPr/>
          <a:lstStyle/>
          <a:p>
            <a:pPr lvl="0">
              <a:defRPr sz="1800">
                <a:uFillTx/>
              </a:defRPr>
            </a:pPr>
            <a:r>
              <a:rPr sz="4400">
                <a:uFill>
                  <a:solidFill/>
                </a:uFill>
              </a:rPr>
              <a:t>Title Text</a:t>
            </a:r>
          </a:p>
        </p:txBody>
      </p:sp>
      <p:sp>
        <p:nvSpPr>
          <p:cNvPr id="10" name="Shape 10"/>
          <p:cNvSpPr/>
          <p:nvPr>
            <p:ph type="body" idx="1"/>
          </p:nvPr>
        </p:nvSpPr>
        <p:spPr>
          <a:xfrm>
            <a:off x="457200" y="1600200"/>
            <a:ext cx="4038600" cy="5257800"/>
          </a:xfrm>
          <a:prstGeom prst="rect">
            <a:avLst/>
          </a:prstGeom>
        </p:spPr>
        <p:txBody>
          <a:bodyPr/>
          <a:lstStyle/>
          <a:p>
            <a:pPr lvl="0">
              <a:defRPr sz="1800">
                <a:uFillTx/>
              </a:defRPr>
            </a:pPr>
            <a:r>
              <a:rPr sz="3200">
                <a:uFill>
                  <a:solidFill/>
                </a:uFill>
              </a:rPr>
              <a:t>Body Level One</a:t>
            </a:r>
            <a:endParaRPr sz="3200">
              <a:uFill>
                <a:solidFill/>
              </a:uFill>
            </a:endParaRPr>
          </a:p>
          <a:p>
            <a:pPr lvl="1">
              <a:defRPr sz="1800">
                <a:uFillTx/>
              </a:defRPr>
            </a:pPr>
            <a:r>
              <a:rPr sz="3200">
                <a:uFill>
                  <a:solidFill/>
                </a:uFill>
              </a:rPr>
              <a:t>Body Level Two</a:t>
            </a:r>
            <a:endParaRPr sz="3200">
              <a:uFill>
                <a:solidFill/>
              </a:uFill>
            </a:endParaRPr>
          </a:p>
          <a:p>
            <a:pPr lvl="2">
              <a:defRPr sz="1800">
                <a:uFillTx/>
              </a:defRPr>
            </a:pPr>
            <a:r>
              <a:rPr sz="3200">
                <a:uFill>
                  <a:solidFill/>
                </a:uFill>
              </a:rPr>
              <a:t>Body Level Three</a:t>
            </a:r>
            <a:endParaRPr sz="3200">
              <a:uFill>
                <a:solidFill/>
              </a:uFill>
            </a:endParaRPr>
          </a:p>
          <a:p>
            <a:pPr lvl="3">
              <a:defRPr sz="1800">
                <a:uFillTx/>
              </a:defRPr>
            </a:pPr>
            <a:r>
              <a:rPr sz="3200">
                <a:uFill>
                  <a:solidFill/>
                </a:uFill>
              </a:rPr>
              <a:t>Body Level Four</a:t>
            </a:r>
            <a:endParaRPr sz="3200">
              <a:uFill>
                <a:solidFill/>
              </a:uFill>
            </a:endParaRPr>
          </a:p>
          <a:p>
            <a:pPr lvl="4">
              <a:defRPr sz="1800">
                <a:uFillTx/>
              </a:defRPr>
            </a:pPr>
            <a:r>
              <a:rPr sz="3200">
                <a:uFill>
                  <a:solidFill/>
                </a:uFill>
              </a:rPr>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2" name="Shape 12"/>
          <p:cNvSpPr/>
          <p:nvPr>
            <p:ph type="title"/>
          </p:nvPr>
        </p:nvSpPr>
        <p:spPr>
          <a:prstGeom prst="rect">
            <a:avLst/>
          </a:prstGeom>
        </p:spPr>
        <p:txBody>
          <a:bodyPr/>
          <a:lstStyle/>
          <a:p>
            <a:pPr lvl="0">
              <a:defRPr sz="1800">
                <a:uFillTx/>
              </a:defRPr>
            </a:pPr>
            <a:r>
              <a:rPr sz="4400">
                <a:uFill>
                  <a:solidFill/>
                </a:uFill>
              </a:rPr>
              <a:t>Title Text</a:t>
            </a:r>
          </a:p>
        </p:txBody>
      </p:sp>
      <p:sp>
        <p:nvSpPr>
          <p:cNvPr id="13" name="Shape 13"/>
          <p:cNvSpPr/>
          <p:nvPr>
            <p:ph type="body" idx="1"/>
          </p:nvPr>
        </p:nvSpPr>
        <p:spPr>
          <a:prstGeom prst="rect">
            <a:avLst/>
          </a:prstGeom>
        </p:spPr>
        <p:txBody>
          <a:bodyPr/>
          <a:lstStyle/>
          <a:p>
            <a:pPr lvl="0">
              <a:defRPr sz="1800">
                <a:uFillTx/>
              </a:defRPr>
            </a:pPr>
            <a:r>
              <a:rPr sz="3200">
                <a:uFill>
                  <a:solidFill/>
                </a:uFill>
              </a:rPr>
              <a:t>Body Level One</a:t>
            </a:r>
            <a:endParaRPr sz="3200">
              <a:uFill>
                <a:solidFill/>
              </a:uFill>
            </a:endParaRPr>
          </a:p>
          <a:p>
            <a:pPr lvl="1">
              <a:defRPr sz="1800">
                <a:uFillTx/>
              </a:defRPr>
            </a:pPr>
            <a:r>
              <a:rPr sz="3200">
                <a:uFill>
                  <a:solidFill/>
                </a:uFill>
              </a:rPr>
              <a:t>Body Level Two</a:t>
            </a:r>
            <a:endParaRPr sz="3200">
              <a:uFill>
                <a:solidFill/>
              </a:uFill>
            </a:endParaRPr>
          </a:p>
          <a:p>
            <a:pPr lvl="2">
              <a:defRPr sz="1800">
                <a:uFillTx/>
              </a:defRPr>
            </a:pPr>
            <a:r>
              <a:rPr sz="3200">
                <a:uFill>
                  <a:solidFill/>
                </a:uFill>
              </a:rPr>
              <a:t>Body Level Three</a:t>
            </a:r>
            <a:endParaRPr sz="3200">
              <a:uFill>
                <a:solidFill/>
              </a:uFill>
            </a:endParaRPr>
          </a:p>
          <a:p>
            <a:pPr lvl="3">
              <a:defRPr sz="1800">
                <a:uFillTx/>
              </a:defRPr>
            </a:pPr>
            <a:r>
              <a:rPr sz="3200">
                <a:uFill>
                  <a:solidFill/>
                </a:uFill>
              </a:rPr>
              <a:t>Body Level Four</a:t>
            </a:r>
            <a:endParaRPr sz="3200">
              <a:uFill>
                <a:solidFill/>
              </a:uFill>
            </a:endParaRPr>
          </a:p>
          <a:p>
            <a:pPr lvl="4">
              <a:defRPr sz="1800">
                <a:uFillTx/>
              </a:defRPr>
            </a:pPr>
            <a:r>
              <a:rPr sz="3200">
                <a:uFill>
                  <a:solidFill/>
                </a:uFill>
              </a:rPr>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 name="Shape 2"/>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lvl="0">
              <a:defRPr sz="1800">
                <a:uFillTx/>
              </a:defRPr>
            </a:pPr>
            <a:r>
              <a:rPr sz="4400">
                <a:uFill>
                  <a:solidFill/>
                </a:uFill>
              </a:rPr>
              <a:t>Title Text</a:t>
            </a:r>
          </a:p>
        </p:txBody>
      </p:sp>
      <p:sp>
        <p:nvSpPr>
          <p:cNvPr id="3" name="Shape 3"/>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0">
              <a:defRPr sz="1800">
                <a:uFillTx/>
              </a:defRPr>
            </a:pPr>
            <a:r>
              <a:rPr sz="3200">
                <a:uFill>
                  <a:solidFill/>
                </a:uFill>
              </a:rPr>
              <a:t>Body Level One</a:t>
            </a:r>
            <a:endParaRPr sz="3200">
              <a:uFill>
                <a:solidFill/>
              </a:uFill>
            </a:endParaRPr>
          </a:p>
          <a:p>
            <a:pPr lvl="1">
              <a:defRPr sz="1800">
                <a:uFillTx/>
              </a:defRPr>
            </a:pPr>
            <a:r>
              <a:rPr sz="3200">
                <a:uFill>
                  <a:solidFill/>
                </a:uFill>
              </a:rPr>
              <a:t>Body Level Two</a:t>
            </a:r>
            <a:endParaRPr sz="3200">
              <a:uFill>
                <a:solidFill/>
              </a:uFill>
            </a:endParaRPr>
          </a:p>
          <a:p>
            <a:pPr lvl="2">
              <a:defRPr sz="1800">
                <a:uFillTx/>
              </a:defRPr>
            </a:pPr>
            <a:r>
              <a:rPr sz="3200">
                <a:uFill>
                  <a:solidFill/>
                </a:uFill>
              </a:rPr>
              <a:t>Body Level Three</a:t>
            </a:r>
            <a:endParaRPr sz="3200">
              <a:uFill>
                <a:solidFill/>
              </a:uFill>
            </a:endParaRPr>
          </a:p>
          <a:p>
            <a:pPr lvl="3">
              <a:defRPr sz="1800">
                <a:uFillTx/>
              </a:defRPr>
            </a:pPr>
            <a:r>
              <a:rPr sz="3200">
                <a:uFill>
                  <a:solidFill/>
                </a:uFill>
              </a:rPr>
              <a:t>Body Level Four</a:t>
            </a:r>
            <a:endParaRPr sz="3200">
              <a:uFill>
                <a:solidFill/>
              </a:uFill>
            </a:endParaRPr>
          </a:p>
          <a:p>
            <a:pPr lvl="4">
              <a:defRPr sz="1800">
                <a:uFillTx/>
              </a:defRPr>
            </a:pPr>
            <a:r>
              <a:rPr sz="3200">
                <a:uFill>
                  <a:solidFill/>
                </a:uFill>
              </a:rPr>
              <a:t>Body Level Five</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transition spd="med" advClick="1"/>
  <p:txStyles>
    <p:titleStyle>
      <a:lvl1pPr algn="ctr">
        <a:defRPr sz="4400">
          <a:uFill>
            <a:solidFill/>
          </a:uFill>
          <a:latin typeface="+mn-lt"/>
          <a:ea typeface="+mn-ea"/>
          <a:cs typeface="+mn-cs"/>
          <a:sym typeface="Arial"/>
        </a:defRPr>
      </a:lvl1pPr>
      <a:lvl2pPr algn="ctr">
        <a:defRPr sz="4400">
          <a:uFill>
            <a:solidFill/>
          </a:uFill>
          <a:latin typeface="+mn-lt"/>
          <a:ea typeface="+mn-ea"/>
          <a:cs typeface="+mn-cs"/>
          <a:sym typeface="Arial"/>
        </a:defRPr>
      </a:lvl2pPr>
      <a:lvl3pPr algn="ctr">
        <a:defRPr sz="4400">
          <a:uFill>
            <a:solidFill/>
          </a:uFill>
          <a:latin typeface="+mn-lt"/>
          <a:ea typeface="+mn-ea"/>
          <a:cs typeface="+mn-cs"/>
          <a:sym typeface="Arial"/>
        </a:defRPr>
      </a:lvl3pPr>
      <a:lvl4pPr algn="ctr">
        <a:defRPr sz="4400">
          <a:uFill>
            <a:solidFill/>
          </a:uFill>
          <a:latin typeface="+mn-lt"/>
          <a:ea typeface="+mn-ea"/>
          <a:cs typeface="+mn-cs"/>
          <a:sym typeface="Arial"/>
        </a:defRPr>
      </a:lvl4pPr>
      <a:lvl5pPr algn="ctr">
        <a:defRPr sz="4400">
          <a:uFill>
            <a:solidFill/>
          </a:uFill>
          <a:latin typeface="+mn-lt"/>
          <a:ea typeface="+mn-ea"/>
          <a:cs typeface="+mn-cs"/>
          <a:sym typeface="Arial"/>
        </a:defRPr>
      </a:lvl5pPr>
      <a:lvl6pPr indent="457200" algn="ctr">
        <a:defRPr sz="4400">
          <a:uFill>
            <a:solidFill/>
          </a:uFill>
          <a:latin typeface="+mn-lt"/>
          <a:ea typeface="+mn-ea"/>
          <a:cs typeface="+mn-cs"/>
          <a:sym typeface="Arial"/>
        </a:defRPr>
      </a:lvl6pPr>
      <a:lvl7pPr indent="914400" algn="ctr">
        <a:defRPr sz="4400">
          <a:uFill>
            <a:solidFill/>
          </a:uFill>
          <a:latin typeface="+mn-lt"/>
          <a:ea typeface="+mn-ea"/>
          <a:cs typeface="+mn-cs"/>
          <a:sym typeface="Arial"/>
        </a:defRPr>
      </a:lvl7pPr>
      <a:lvl8pPr indent="1371600" algn="ctr">
        <a:defRPr sz="4400">
          <a:uFill>
            <a:solidFill/>
          </a:uFill>
          <a:latin typeface="+mn-lt"/>
          <a:ea typeface="+mn-ea"/>
          <a:cs typeface="+mn-cs"/>
          <a:sym typeface="Arial"/>
        </a:defRPr>
      </a:lvl8pPr>
      <a:lvl9pPr indent="1828800" algn="ctr">
        <a:defRPr sz="4400">
          <a:uFill>
            <a:solidFill/>
          </a:uFill>
          <a:latin typeface="+mn-lt"/>
          <a:ea typeface="+mn-ea"/>
          <a:cs typeface="+mn-cs"/>
          <a:sym typeface="Arial"/>
        </a:defRPr>
      </a:lvl9pPr>
    </p:titleStyle>
    <p:bodyStyle>
      <a:lvl1pPr marL="342900" indent="-342900">
        <a:spcBef>
          <a:spcPts val="700"/>
        </a:spcBef>
        <a:buSzPct val="100000"/>
        <a:buChar char="•"/>
        <a:defRPr sz="3200">
          <a:uFill>
            <a:solidFill/>
          </a:uFill>
          <a:latin typeface="+mn-lt"/>
          <a:ea typeface="+mn-ea"/>
          <a:cs typeface="+mn-cs"/>
          <a:sym typeface="Arial"/>
        </a:defRPr>
      </a:lvl1pPr>
      <a:lvl2pPr marL="783771" indent="-326571">
        <a:spcBef>
          <a:spcPts val="700"/>
        </a:spcBef>
        <a:buSzPct val="100000"/>
        <a:buChar char="–"/>
        <a:defRPr sz="3200">
          <a:uFill>
            <a:solidFill/>
          </a:uFill>
          <a:latin typeface="+mn-lt"/>
          <a:ea typeface="+mn-ea"/>
          <a:cs typeface="+mn-cs"/>
          <a:sym typeface="Arial"/>
        </a:defRPr>
      </a:lvl2pPr>
      <a:lvl3pPr marL="1219200" indent="-304800">
        <a:spcBef>
          <a:spcPts val="700"/>
        </a:spcBef>
        <a:buSzPct val="100000"/>
        <a:buChar char="•"/>
        <a:defRPr sz="3200">
          <a:uFill>
            <a:solidFill/>
          </a:uFill>
          <a:latin typeface="+mn-lt"/>
          <a:ea typeface="+mn-ea"/>
          <a:cs typeface="+mn-cs"/>
          <a:sym typeface="Arial"/>
        </a:defRPr>
      </a:lvl3pPr>
      <a:lvl4pPr marL="1737360" indent="-365760">
        <a:spcBef>
          <a:spcPts val="700"/>
        </a:spcBef>
        <a:buSzPct val="100000"/>
        <a:buChar char="–"/>
        <a:defRPr sz="3200">
          <a:uFill>
            <a:solidFill/>
          </a:uFill>
          <a:latin typeface="+mn-lt"/>
          <a:ea typeface="+mn-ea"/>
          <a:cs typeface="+mn-cs"/>
          <a:sym typeface="Arial"/>
        </a:defRPr>
      </a:lvl4pPr>
      <a:lvl5pPr marL="2194560" indent="-365760">
        <a:spcBef>
          <a:spcPts val="700"/>
        </a:spcBef>
        <a:buSzPct val="100000"/>
        <a:buChar char="»"/>
        <a:defRPr sz="3200">
          <a:uFill>
            <a:solidFill/>
          </a:uFill>
          <a:latin typeface="+mn-lt"/>
          <a:ea typeface="+mn-ea"/>
          <a:cs typeface="+mn-cs"/>
          <a:sym typeface="Arial"/>
        </a:defRPr>
      </a:lvl5pPr>
      <a:lvl6pPr marL="2651760" indent="-365760">
        <a:spcBef>
          <a:spcPts val="700"/>
        </a:spcBef>
        <a:buSzPct val="100000"/>
        <a:buChar char="»"/>
        <a:defRPr sz="3200">
          <a:uFill>
            <a:solidFill/>
          </a:uFill>
          <a:latin typeface="+mn-lt"/>
          <a:ea typeface="+mn-ea"/>
          <a:cs typeface="+mn-cs"/>
          <a:sym typeface="Arial"/>
        </a:defRPr>
      </a:lvl6pPr>
      <a:lvl7pPr marL="3108960" indent="-365760">
        <a:spcBef>
          <a:spcPts val="700"/>
        </a:spcBef>
        <a:buSzPct val="100000"/>
        <a:buChar char="»"/>
        <a:defRPr sz="3200">
          <a:uFill>
            <a:solidFill/>
          </a:uFill>
          <a:latin typeface="+mn-lt"/>
          <a:ea typeface="+mn-ea"/>
          <a:cs typeface="+mn-cs"/>
          <a:sym typeface="Arial"/>
        </a:defRPr>
      </a:lvl7pPr>
      <a:lvl8pPr marL="3566159" indent="-365759">
        <a:spcBef>
          <a:spcPts val="700"/>
        </a:spcBef>
        <a:buSzPct val="100000"/>
        <a:buChar char="»"/>
        <a:defRPr sz="3200">
          <a:uFill>
            <a:solidFill/>
          </a:uFill>
          <a:latin typeface="+mn-lt"/>
          <a:ea typeface="+mn-ea"/>
          <a:cs typeface="+mn-cs"/>
          <a:sym typeface="Arial"/>
        </a:defRPr>
      </a:lvl8pPr>
      <a:lvl9pPr marL="4023359" indent="-365759">
        <a:spcBef>
          <a:spcPts val="700"/>
        </a:spcBef>
        <a:buSzPct val="100000"/>
        <a:buChar char="»"/>
        <a:defRPr sz="3200">
          <a:uFill>
            <a:solidFill/>
          </a:uFill>
          <a:latin typeface="+mn-lt"/>
          <a:ea typeface="+mn-ea"/>
          <a:cs typeface="+mn-cs"/>
          <a:sym typeface="Arial"/>
        </a:defRPr>
      </a:lvl9pPr>
    </p:bodyStyle>
    <p:otherStyle>
      <a:lvl1pPr>
        <a:defRPr>
          <a:solidFill>
            <a:schemeClr val="tx1"/>
          </a:solidFill>
          <a:uFill>
            <a:solidFill/>
          </a:uFill>
          <a:latin typeface="+mn-lt"/>
          <a:ea typeface="+mn-ea"/>
          <a:cs typeface="+mn-cs"/>
          <a:sym typeface="Arial"/>
        </a:defRPr>
      </a:lvl1pPr>
      <a:lvl2pPr indent="457200">
        <a:defRPr>
          <a:solidFill>
            <a:schemeClr val="tx1"/>
          </a:solidFill>
          <a:uFill>
            <a:solidFill/>
          </a:uFill>
          <a:latin typeface="+mn-lt"/>
          <a:ea typeface="+mn-ea"/>
          <a:cs typeface="+mn-cs"/>
          <a:sym typeface="Arial"/>
        </a:defRPr>
      </a:lvl2pPr>
      <a:lvl3pPr indent="914400">
        <a:defRPr>
          <a:solidFill>
            <a:schemeClr val="tx1"/>
          </a:solidFill>
          <a:uFill>
            <a:solidFill/>
          </a:uFill>
          <a:latin typeface="+mn-lt"/>
          <a:ea typeface="+mn-ea"/>
          <a:cs typeface="+mn-cs"/>
          <a:sym typeface="Arial"/>
        </a:defRPr>
      </a:lvl3pPr>
      <a:lvl4pPr indent="1371600">
        <a:defRPr>
          <a:solidFill>
            <a:schemeClr val="tx1"/>
          </a:solidFill>
          <a:uFill>
            <a:solidFill/>
          </a:uFill>
          <a:latin typeface="+mn-lt"/>
          <a:ea typeface="+mn-ea"/>
          <a:cs typeface="+mn-cs"/>
          <a:sym typeface="Arial"/>
        </a:defRPr>
      </a:lvl4pPr>
      <a:lvl5pPr indent="1828800">
        <a:defRPr>
          <a:solidFill>
            <a:schemeClr val="tx1"/>
          </a:solidFill>
          <a:uFill>
            <a:solidFill/>
          </a:uFill>
          <a:latin typeface="+mn-lt"/>
          <a:ea typeface="+mn-ea"/>
          <a:cs typeface="+mn-cs"/>
          <a:sym typeface="Arial"/>
        </a:defRPr>
      </a:lvl5pPr>
      <a:lvl6pPr>
        <a:defRPr>
          <a:solidFill>
            <a:schemeClr val="tx1"/>
          </a:solidFill>
          <a:uFill>
            <a:solidFill/>
          </a:uFill>
          <a:latin typeface="+mn-lt"/>
          <a:ea typeface="+mn-ea"/>
          <a:cs typeface="+mn-cs"/>
          <a:sym typeface="Arial"/>
        </a:defRPr>
      </a:lvl6pPr>
      <a:lvl7pPr>
        <a:defRPr>
          <a:solidFill>
            <a:schemeClr val="tx1"/>
          </a:solidFill>
          <a:uFill>
            <a:solidFill/>
          </a:uFill>
          <a:latin typeface="+mn-lt"/>
          <a:ea typeface="+mn-ea"/>
          <a:cs typeface="+mn-cs"/>
          <a:sym typeface="Arial"/>
        </a:defRPr>
      </a:lvl7pPr>
      <a:lvl8pPr>
        <a:defRPr>
          <a:solidFill>
            <a:schemeClr val="tx1"/>
          </a:solidFill>
          <a:uFill>
            <a:solidFill/>
          </a:uFill>
          <a:latin typeface="+mn-lt"/>
          <a:ea typeface="+mn-ea"/>
          <a:cs typeface="+mn-cs"/>
          <a:sym typeface="Arial"/>
        </a:defRPr>
      </a:lvl8pPr>
      <a:lvl9pPr>
        <a:defRPr>
          <a:solidFill>
            <a:schemeClr val="tx1"/>
          </a:solidFill>
          <a:uFill>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 name="Shape 17"/>
          <p:cNvSpPr/>
          <p:nvPr>
            <p:ph type="title" idx="4294967295"/>
          </p:nvPr>
        </p:nvSpPr>
        <p:spPr>
          <a:xfrm>
            <a:off x="685800" y="836612"/>
            <a:ext cx="7772400" cy="2952751"/>
          </a:xfrm>
          <a:prstGeom prst="rect">
            <a:avLst/>
          </a:prstGeom>
        </p:spPr>
        <p:txBody>
          <a:bodyPr/>
          <a:lstStyle/>
          <a:p>
            <a:pPr lvl="0">
              <a:defRPr sz="1800">
                <a:uFillTx/>
              </a:defRPr>
            </a:pPr>
            <a:r>
              <a:rPr sz="4400">
                <a:uFill>
                  <a:solidFill/>
                </a:uFill>
              </a:rPr>
              <a:t>Integrated Strategic Asset Management Network Framework</a:t>
            </a:r>
          </a:p>
        </p:txBody>
      </p:sp>
      <p:sp>
        <p:nvSpPr>
          <p:cNvPr id="18" name="Shape 18"/>
          <p:cNvSpPr/>
          <p:nvPr>
            <p:ph type="body" idx="4294967295"/>
          </p:nvPr>
        </p:nvSpPr>
        <p:spPr>
          <a:xfrm>
            <a:off x="1371600" y="3886200"/>
            <a:ext cx="6400800" cy="1752600"/>
          </a:xfrm>
          <a:prstGeom prst="rect">
            <a:avLst/>
          </a:prstGeom>
        </p:spPr>
        <p:txBody>
          <a:bodyPr/>
          <a:lstStyle/>
          <a:p>
            <a:pPr lvl="0" marL="0" indent="0" algn="ctr">
              <a:buSzTx/>
              <a:buNone/>
              <a:defRPr sz="1800">
                <a:uFillTx/>
              </a:defRPr>
            </a:pPr>
            <a:r>
              <a:rPr sz="3200">
                <a:uFill>
                  <a:solidFill/>
                </a:uFill>
              </a:rPr>
              <a:t>Diagnostics of Network Structures</a:t>
            </a:r>
            <a:endParaRPr sz="3200">
              <a:uFill>
                <a:solidFill/>
              </a:uFill>
            </a:endParaRPr>
          </a:p>
          <a:p>
            <a:pPr lvl="0" marL="0" indent="0" algn="ctr">
              <a:buSzTx/>
              <a:buNone/>
              <a:defRPr sz="1800">
                <a:uFillTx/>
              </a:defRPr>
            </a:pPr>
            <a:endParaRPr sz="3200">
              <a:uFill>
                <a:solidFill/>
              </a:uFill>
            </a:endParaRPr>
          </a:p>
          <a:p>
            <a:pPr lvl="0" marL="0" indent="0" algn="ctr">
              <a:spcBef>
                <a:spcPts val="400"/>
              </a:spcBef>
              <a:buSzTx/>
              <a:buNone/>
              <a:defRPr sz="1800">
                <a:uFillTx/>
              </a:defRPr>
            </a:pPr>
            <a:r>
              <a:rPr>
                <a:uFill>
                  <a:solidFill/>
                </a:uFill>
              </a:rPr>
              <a:t>Daniel Chamberlain</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ph type="title" idx="4294967295"/>
          </p:nvPr>
        </p:nvSpPr>
        <p:spPr>
          <a:xfrm>
            <a:off x="457200" y="273050"/>
            <a:ext cx="4114800" cy="708025"/>
          </a:xfrm>
          <a:prstGeom prst="rect">
            <a:avLst/>
          </a:prstGeom>
        </p:spPr>
        <p:txBody>
          <a:bodyPr anchor="b"/>
          <a:lstStyle>
            <a:lvl1pPr algn="l">
              <a:defRPr b="1" sz="2000"/>
            </a:lvl1pPr>
          </a:lstStyle>
          <a:p>
            <a:pPr lvl="0">
              <a:defRPr b="0" sz="1800">
                <a:uFillTx/>
              </a:defRPr>
            </a:pPr>
            <a:r>
              <a:rPr b="1" sz="2000">
                <a:uFill>
                  <a:solidFill/>
                </a:uFill>
              </a:rPr>
              <a:t>Diagnostic - Multiple Chains</a:t>
            </a:r>
          </a:p>
        </p:txBody>
      </p:sp>
      <p:pic>
        <p:nvPicPr>
          <p:cNvPr id="52" name="ISAM Framework Multiple Chains.jpg"/>
          <p:cNvPicPr/>
          <p:nvPr/>
        </p:nvPicPr>
        <p:blipFill>
          <a:blip r:embed="rId2">
            <a:extLst/>
          </a:blip>
          <a:stretch>
            <a:fillRect/>
          </a:stretch>
        </p:blipFill>
        <p:spPr>
          <a:xfrm>
            <a:off x="3575050" y="1341437"/>
            <a:ext cx="5111750" cy="4175126"/>
          </a:xfrm>
          <a:prstGeom prst="rect">
            <a:avLst/>
          </a:prstGeom>
          <a:ln w="12700">
            <a:miter lim="400000"/>
          </a:ln>
        </p:spPr>
      </p:pic>
      <p:sp>
        <p:nvSpPr>
          <p:cNvPr id="53" name="Shape 53"/>
          <p:cNvSpPr/>
          <p:nvPr>
            <p:ph type="body" idx="4294967295"/>
          </p:nvPr>
        </p:nvSpPr>
        <p:spPr>
          <a:xfrm>
            <a:off x="457200" y="1435100"/>
            <a:ext cx="3008313" cy="4691063"/>
          </a:xfrm>
          <a:prstGeom prst="rect">
            <a:avLst/>
          </a:prstGeom>
        </p:spPr>
        <p:txBody>
          <a:bodyPr/>
          <a:lstStyle/>
          <a:p>
            <a:pPr lvl="0" marL="0" indent="0">
              <a:spcBef>
                <a:spcPts val="300"/>
              </a:spcBef>
              <a:buSzTx/>
              <a:buNone/>
              <a:defRPr sz="1800">
                <a:uFillTx/>
              </a:defRPr>
            </a:pPr>
            <a:r>
              <a:rPr sz="1600">
                <a:uFill>
                  <a:solidFill/>
                </a:uFill>
              </a:rPr>
              <a:t>An important aspect of the integration of these functions is the centralisation of the roles into clearly defined positions.</a:t>
            </a:r>
            <a:endParaRPr sz="1600">
              <a:uFill>
                <a:solidFill/>
              </a:uFill>
            </a:endParaRPr>
          </a:p>
          <a:p>
            <a:pPr lvl="0" marL="0" indent="0">
              <a:spcBef>
                <a:spcPts val="600"/>
              </a:spcBef>
              <a:buSzTx/>
              <a:buNone/>
              <a:defRPr sz="1800">
                <a:uFillTx/>
              </a:defRPr>
            </a:pPr>
            <a:endParaRPr sz="1600">
              <a:uFill>
                <a:solidFill/>
              </a:uFill>
            </a:endParaRPr>
          </a:p>
          <a:p>
            <a:pPr lvl="0" marL="0" indent="0">
              <a:spcBef>
                <a:spcPts val="300"/>
              </a:spcBef>
              <a:buSzTx/>
              <a:buNone/>
              <a:defRPr sz="1800">
                <a:uFillTx/>
              </a:defRPr>
            </a:pPr>
            <a:r>
              <a:rPr sz="1600">
                <a:uFill>
                  <a:solidFill/>
                </a:uFill>
              </a:rPr>
              <a:t>When important functions are removed from the network, the length of time it takes for information to be disseminated increases as it passes through chains.</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idx="4294967295"/>
          </p:nvPr>
        </p:nvSpPr>
        <p:spPr>
          <a:xfrm>
            <a:off x="457200" y="273050"/>
            <a:ext cx="6059488" cy="708025"/>
          </a:xfrm>
          <a:prstGeom prst="rect">
            <a:avLst/>
          </a:prstGeom>
        </p:spPr>
        <p:txBody>
          <a:bodyPr anchor="b"/>
          <a:lstStyle>
            <a:lvl1pPr algn="l">
              <a:defRPr b="1" sz="2000"/>
            </a:lvl1pPr>
          </a:lstStyle>
          <a:p>
            <a:pPr lvl="0">
              <a:defRPr b="0" sz="1800">
                <a:uFillTx/>
              </a:defRPr>
            </a:pPr>
            <a:r>
              <a:rPr b="1" sz="2000">
                <a:uFill>
                  <a:solidFill/>
                </a:uFill>
              </a:rPr>
              <a:t>Diagnostic - Multiple Connected Nodes</a:t>
            </a:r>
          </a:p>
        </p:txBody>
      </p:sp>
      <p:pic>
        <p:nvPicPr>
          <p:cNvPr id="56" name="ISAM Framework Multiple Connected Nodes.jpg"/>
          <p:cNvPicPr/>
          <p:nvPr/>
        </p:nvPicPr>
        <p:blipFill>
          <a:blip r:embed="rId2">
            <a:extLst/>
          </a:blip>
          <a:stretch>
            <a:fillRect/>
          </a:stretch>
        </p:blipFill>
        <p:spPr>
          <a:xfrm>
            <a:off x="3575050" y="1341437"/>
            <a:ext cx="5111750" cy="4175126"/>
          </a:xfrm>
          <a:prstGeom prst="rect">
            <a:avLst/>
          </a:prstGeom>
          <a:ln w="12700">
            <a:miter lim="400000"/>
          </a:ln>
        </p:spPr>
      </p:pic>
      <p:sp>
        <p:nvSpPr>
          <p:cNvPr id="57" name="Shape 57"/>
          <p:cNvSpPr/>
          <p:nvPr>
            <p:ph type="body" idx="4294967295"/>
          </p:nvPr>
        </p:nvSpPr>
        <p:spPr>
          <a:xfrm>
            <a:off x="457200" y="1435100"/>
            <a:ext cx="3008313" cy="4691063"/>
          </a:xfrm>
          <a:prstGeom prst="rect">
            <a:avLst/>
          </a:prstGeom>
        </p:spPr>
        <p:txBody>
          <a:bodyPr/>
          <a:lstStyle/>
          <a:p>
            <a:pPr lvl="0" marL="0" indent="0">
              <a:spcBef>
                <a:spcPts val="300"/>
              </a:spcBef>
              <a:buSzTx/>
              <a:buNone/>
              <a:defRPr sz="1800">
                <a:uFillTx/>
              </a:defRPr>
            </a:pPr>
            <a:r>
              <a:rPr sz="1600">
                <a:uFill>
                  <a:solidFill/>
                </a:uFill>
              </a:rPr>
              <a:t>Ideally each of the functions in the network are embodied in a single position.  </a:t>
            </a:r>
            <a:endParaRPr sz="1600">
              <a:uFill>
                <a:solidFill/>
              </a:uFill>
            </a:endParaRPr>
          </a:p>
          <a:p>
            <a:pPr lvl="0" marL="0" indent="0">
              <a:spcBef>
                <a:spcPts val="600"/>
              </a:spcBef>
              <a:buSzTx/>
              <a:buNone/>
              <a:defRPr sz="1800">
                <a:uFillTx/>
              </a:defRPr>
            </a:pPr>
            <a:endParaRPr sz="1600">
              <a:uFill>
                <a:solidFill/>
              </a:uFill>
            </a:endParaRPr>
          </a:p>
          <a:p>
            <a:pPr lvl="0" marL="0" indent="0">
              <a:spcBef>
                <a:spcPts val="300"/>
              </a:spcBef>
              <a:buSzTx/>
              <a:buNone/>
              <a:defRPr sz="1800">
                <a:uFillTx/>
              </a:defRPr>
            </a:pPr>
            <a:r>
              <a:rPr sz="1600">
                <a:uFill>
                  <a:solidFill/>
                </a:uFill>
              </a:rPr>
              <a:t>In this example there are multiple asset managers responsible for various sections of the network, rather than having the function located in a central role.</a:t>
            </a:r>
            <a:endParaRPr sz="1600">
              <a:uFill>
                <a:solidFill/>
              </a:uFill>
            </a:endParaRPr>
          </a:p>
          <a:p>
            <a:pPr lvl="0" marL="0" indent="0">
              <a:spcBef>
                <a:spcPts val="600"/>
              </a:spcBef>
              <a:buSzTx/>
              <a:buNone/>
              <a:defRPr sz="1800">
                <a:uFillTx/>
              </a:defRPr>
            </a:pPr>
            <a:endParaRPr sz="1600">
              <a:uFill>
                <a:solidFill/>
              </a:uFill>
            </a:endParaRPr>
          </a:p>
          <a:p>
            <a:pPr lvl="0" marL="0" indent="0">
              <a:spcBef>
                <a:spcPts val="300"/>
              </a:spcBef>
              <a:buSzTx/>
              <a:buNone/>
              <a:defRPr sz="1800">
                <a:uFillTx/>
              </a:defRPr>
            </a:pPr>
            <a:r>
              <a:rPr sz="1600">
                <a:uFill>
                  <a:solidFill/>
                </a:uFill>
              </a:rPr>
              <a:t>Network structures such as these require a high degree of coordination between the roles in order to function effectively.</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idx="4294967295"/>
          </p:nvPr>
        </p:nvSpPr>
        <p:spPr>
          <a:xfrm>
            <a:off x="457200" y="273050"/>
            <a:ext cx="5267325" cy="708025"/>
          </a:xfrm>
          <a:prstGeom prst="rect">
            <a:avLst/>
          </a:prstGeom>
        </p:spPr>
        <p:txBody>
          <a:bodyPr anchor="b"/>
          <a:lstStyle>
            <a:lvl1pPr algn="l">
              <a:defRPr b="1" sz="2000"/>
            </a:lvl1pPr>
          </a:lstStyle>
          <a:p>
            <a:pPr lvl="0">
              <a:defRPr b="0" sz="1800">
                <a:uFillTx/>
              </a:defRPr>
            </a:pPr>
            <a:r>
              <a:rPr b="1" sz="2000">
                <a:uFill>
                  <a:solidFill/>
                </a:uFill>
              </a:rPr>
              <a:t>Diagnostic - Multiple Unconnected Nodes</a:t>
            </a:r>
          </a:p>
        </p:txBody>
      </p:sp>
      <p:pic>
        <p:nvPicPr>
          <p:cNvPr id="60" name="ISAM Framework Multiple Unconnected Nodes.jpg"/>
          <p:cNvPicPr/>
          <p:nvPr/>
        </p:nvPicPr>
        <p:blipFill>
          <a:blip r:embed="rId2">
            <a:extLst/>
          </a:blip>
          <a:stretch>
            <a:fillRect/>
          </a:stretch>
        </p:blipFill>
        <p:spPr>
          <a:xfrm>
            <a:off x="3575050" y="1341437"/>
            <a:ext cx="5111750" cy="4175126"/>
          </a:xfrm>
          <a:prstGeom prst="rect">
            <a:avLst/>
          </a:prstGeom>
          <a:ln w="12700">
            <a:miter lim="400000"/>
          </a:ln>
        </p:spPr>
      </p:pic>
      <p:sp>
        <p:nvSpPr>
          <p:cNvPr id="61" name="Shape 61"/>
          <p:cNvSpPr/>
          <p:nvPr>
            <p:ph type="body" idx="4294967295"/>
          </p:nvPr>
        </p:nvSpPr>
        <p:spPr>
          <a:xfrm>
            <a:off x="457200" y="1435100"/>
            <a:ext cx="3008313" cy="4691063"/>
          </a:xfrm>
          <a:prstGeom prst="rect">
            <a:avLst/>
          </a:prstGeom>
        </p:spPr>
        <p:txBody>
          <a:bodyPr/>
          <a:lstStyle/>
          <a:p>
            <a:pPr lvl="0" marL="0" indent="0">
              <a:spcBef>
                <a:spcPts val="300"/>
              </a:spcBef>
              <a:buSzTx/>
              <a:buNone/>
              <a:defRPr sz="1800">
                <a:uFillTx/>
              </a:defRPr>
            </a:pPr>
            <a:r>
              <a:rPr sz="1600">
                <a:uFill>
                  <a:solidFill/>
                </a:uFill>
              </a:rPr>
              <a:t>More problematic is the scenario in which a function is embodied in multiple nodes that are unconnected.</a:t>
            </a:r>
            <a:endParaRPr sz="1600">
              <a:uFill>
                <a:solidFill/>
              </a:uFill>
            </a:endParaRPr>
          </a:p>
          <a:p>
            <a:pPr lvl="0" marL="0" indent="0">
              <a:spcBef>
                <a:spcPts val="600"/>
              </a:spcBef>
              <a:buSzTx/>
              <a:buNone/>
              <a:defRPr sz="1800">
                <a:uFillTx/>
              </a:defRPr>
            </a:pPr>
            <a:endParaRPr sz="1600">
              <a:uFill>
                <a:solidFill/>
              </a:uFill>
            </a:endParaRPr>
          </a:p>
          <a:p>
            <a:pPr lvl="0" marL="0" indent="0">
              <a:spcBef>
                <a:spcPts val="300"/>
              </a:spcBef>
              <a:buSzTx/>
              <a:buNone/>
              <a:defRPr sz="1800">
                <a:uFillTx/>
              </a:defRPr>
            </a:pPr>
            <a:r>
              <a:rPr sz="1600">
                <a:uFill>
                  <a:solidFill/>
                </a:uFill>
              </a:rPr>
              <a:t>In this example the asset managers responsible for different sections of the network are not able to coordinate directly.</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title" idx="4294967295"/>
          </p:nvPr>
        </p:nvSpPr>
        <p:spPr>
          <a:xfrm>
            <a:off x="457199" y="273050"/>
            <a:ext cx="4835527" cy="708025"/>
          </a:xfrm>
          <a:prstGeom prst="rect">
            <a:avLst/>
          </a:prstGeom>
        </p:spPr>
        <p:txBody>
          <a:bodyPr anchor="b"/>
          <a:lstStyle>
            <a:lvl1pPr algn="l">
              <a:defRPr b="1" sz="2000"/>
            </a:lvl1pPr>
          </a:lstStyle>
          <a:p>
            <a:pPr lvl="0">
              <a:defRPr b="0" sz="1800">
                <a:uFillTx/>
              </a:defRPr>
            </a:pPr>
            <a:r>
              <a:rPr b="1" sz="2000">
                <a:uFill>
                  <a:solidFill/>
                </a:uFill>
              </a:rPr>
              <a:t>Diagnostic – Network Segregation</a:t>
            </a:r>
          </a:p>
        </p:txBody>
      </p:sp>
      <p:pic>
        <p:nvPicPr>
          <p:cNvPr id="64" name="ISAM Framework Network Segregation.jpg"/>
          <p:cNvPicPr/>
          <p:nvPr/>
        </p:nvPicPr>
        <p:blipFill>
          <a:blip r:embed="rId2">
            <a:extLst/>
          </a:blip>
          <a:stretch>
            <a:fillRect/>
          </a:stretch>
        </p:blipFill>
        <p:spPr>
          <a:xfrm>
            <a:off x="3575050" y="1341437"/>
            <a:ext cx="5111750" cy="4175126"/>
          </a:xfrm>
          <a:prstGeom prst="rect">
            <a:avLst/>
          </a:prstGeom>
          <a:ln w="12700">
            <a:miter lim="400000"/>
          </a:ln>
        </p:spPr>
      </p:pic>
      <p:sp>
        <p:nvSpPr>
          <p:cNvPr id="65" name="Shape 65"/>
          <p:cNvSpPr/>
          <p:nvPr>
            <p:ph type="body" idx="4294967295"/>
          </p:nvPr>
        </p:nvSpPr>
        <p:spPr>
          <a:xfrm>
            <a:off x="457200" y="1435100"/>
            <a:ext cx="3008313" cy="4691063"/>
          </a:xfrm>
          <a:prstGeom prst="rect">
            <a:avLst/>
          </a:prstGeom>
        </p:spPr>
        <p:txBody>
          <a:bodyPr/>
          <a:lstStyle/>
          <a:p>
            <a:pPr lvl="0" marL="0" indent="0">
              <a:spcBef>
                <a:spcPts val="300"/>
              </a:spcBef>
              <a:buSzTx/>
              <a:buNone/>
              <a:defRPr sz="1800">
                <a:uFillTx/>
              </a:defRPr>
            </a:pPr>
            <a:r>
              <a:rPr sz="1600">
                <a:uFill>
                  <a:solidFill/>
                </a:uFill>
              </a:rPr>
              <a:t>When groups of functions are not fully integrated the network becomes segregated into silos.</a:t>
            </a:r>
            <a:endParaRPr sz="1600">
              <a:uFill>
                <a:solidFill/>
              </a:uFill>
            </a:endParaRPr>
          </a:p>
          <a:p>
            <a:pPr lvl="0" marL="0" indent="0">
              <a:spcBef>
                <a:spcPts val="600"/>
              </a:spcBef>
              <a:buSzTx/>
              <a:buNone/>
              <a:defRPr sz="1800">
                <a:uFillTx/>
              </a:defRPr>
            </a:pPr>
            <a:endParaRPr sz="1600">
              <a:uFill>
                <a:solidFill/>
              </a:uFill>
            </a:endParaRPr>
          </a:p>
          <a:p>
            <a:pPr lvl="0" marL="0" indent="0">
              <a:spcBef>
                <a:spcPts val="300"/>
              </a:spcBef>
              <a:buSzTx/>
              <a:buNone/>
              <a:defRPr sz="1800">
                <a:uFillTx/>
              </a:defRPr>
            </a:pPr>
            <a:r>
              <a:rPr sz="1600">
                <a:uFill>
                  <a:solidFill/>
                </a:uFill>
              </a:rPr>
              <a:t>The network paths in this example are concentrated through asset management and knowledge management, doubling the distance that information must travel and potentially degrading the quality as it becomes relayed second hand.</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title"/>
          </p:nvPr>
        </p:nvSpPr>
        <p:spPr>
          <a:xfrm>
            <a:off x="457200" y="274637"/>
            <a:ext cx="8229600" cy="1143001"/>
          </a:xfrm>
          <a:prstGeom prst="rect">
            <a:avLst/>
          </a:prstGeom>
        </p:spPr>
        <p:txBody>
          <a:bodyPr/>
          <a:lstStyle/>
          <a:p>
            <a:pPr lvl="0">
              <a:defRPr sz="1800">
                <a:uFillTx/>
              </a:defRPr>
            </a:pPr>
            <a:r>
              <a:rPr sz="4400">
                <a:uFill>
                  <a:solidFill/>
                </a:uFill>
              </a:rPr>
              <a:t>References</a:t>
            </a:r>
          </a:p>
        </p:txBody>
      </p:sp>
      <p:sp>
        <p:nvSpPr>
          <p:cNvPr id="68" name="Shape 68"/>
          <p:cNvSpPr/>
          <p:nvPr>
            <p:ph type="body" idx="1"/>
          </p:nvPr>
        </p:nvSpPr>
        <p:spPr>
          <a:xfrm>
            <a:off x="457200" y="1600200"/>
            <a:ext cx="8229600" cy="4525963"/>
          </a:xfrm>
          <a:prstGeom prst="rect">
            <a:avLst/>
          </a:prstGeom>
        </p:spPr>
        <p:txBody>
          <a:bodyPr/>
          <a:lstStyle/>
          <a:p>
            <a:pPr lvl="0"/>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Shape 20"/>
          <p:cNvSpPr/>
          <p:nvPr>
            <p:ph type="title" idx="4294967295"/>
          </p:nvPr>
        </p:nvSpPr>
        <p:spPr>
          <a:xfrm>
            <a:off x="457200" y="274637"/>
            <a:ext cx="8229600" cy="1143001"/>
          </a:xfrm>
          <a:prstGeom prst="rect">
            <a:avLst/>
          </a:prstGeom>
        </p:spPr>
        <p:txBody>
          <a:bodyPr/>
          <a:lstStyle>
            <a:lvl1pPr>
              <a:defRPr sz="4000"/>
            </a:lvl1pPr>
          </a:lstStyle>
          <a:p>
            <a:pPr lvl="0">
              <a:defRPr sz="1800">
                <a:uFillTx/>
              </a:defRPr>
            </a:pPr>
            <a:r>
              <a:rPr sz="4000">
                <a:uFill>
                  <a:solidFill/>
                </a:uFill>
              </a:rPr>
              <a:t>Managing $600 billion in assets</a:t>
            </a:r>
          </a:p>
        </p:txBody>
      </p:sp>
      <p:sp>
        <p:nvSpPr>
          <p:cNvPr id="21" name="Shape 21"/>
          <p:cNvSpPr/>
          <p:nvPr>
            <p:ph type="body" idx="4294967295"/>
          </p:nvPr>
        </p:nvSpPr>
        <p:spPr>
          <a:xfrm>
            <a:off x="457200" y="1600200"/>
            <a:ext cx="8229600" cy="4525963"/>
          </a:xfrm>
          <a:prstGeom prst="rect">
            <a:avLst/>
          </a:prstGeom>
        </p:spPr>
        <p:txBody>
          <a:bodyPr/>
          <a:lstStyle/>
          <a:p>
            <a:pPr lvl="0" marL="300037" indent="-300037">
              <a:spcBef>
                <a:spcPts val="600"/>
              </a:spcBef>
              <a:defRPr sz="1800">
                <a:uFillTx/>
              </a:defRPr>
            </a:pPr>
            <a:r>
              <a:rPr sz="2800">
                <a:uFill>
                  <a:solidFill/>
                </a:uFill>
              </a:rPr>
              <a:t>Organisations are dealing with large scale assets, not necessarily treating them as ‘core’ business</a:t>
            </a:r>
            <a:endParaRPr sz="2800">
              <a:uFill>
                <a:solidFill/>
              </a:uFill>
            </a:endParaRPr>
          </a:p>
          <a:p>
            <a:pPr lvl="0" marL="300037" indent="-300037">
              <a:spcBef>
                <a:spcPts val="600"/>
              </a:spcBef>
              <a:defRPr sz="1800">
                <a:uFillTx/>
              </a:defRPr>
            </a:pPr>
            <a:r>
              <a:rPr sz="2800">
                <a:uFill>
                  <a:solidFill/>
                </a:uFill>
              </a:rPr>
              <a:t>Existing systems in place to monitor and review asset management are not geared toward integration or strategic views</a:t>
            </a:r>
            <a:endParaRPr sz="2800">
              <a:uFill>
                <a:solidFill/>
              </a:uFill>
            </a:endParaRPr>
          </a:p>
          <a:p>
            <a:pPr lvl="0" marL="300037" indent="-300037">
              <a:spcBef>
                <a:spcPts val="600"/>
              </a:spcBef>
              <a:defRPr sz="1800">
                <a:uFillTx/>
              </a:defRPr>
            </a:pPr>
            <a:r>
              <a:rPr sz="2800">
                <a:uFill>
                  <a:solidFill/>
                </a:uFill>
              </a:rPr>
              <a:t>Changes needed to be made at the highest levels in order to promote streamlined configurations of asset management</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 name="Shape 23"/>
          <p:cNvSpPr/>
          <p:nvPr>
            <p:ph type="title"/>
          </p:nvPr>
        </p:nvSpPr>
        <p:spPr>
          <a:xfrm>
            <a:off x="457200" y="274637"/>
            <a:ext cx="8229600" cy="1143001"/>
          </a:xfrm>
          <a:prstGeom prst="rect">
            <a:avLst/>
          </a:prstGeom>
        </p:spPr>
        <p:txBody>
          <a:bodyPr/>
          <a:lstStyle>
            <a:lvl1pPr defTabSz="813816">
              <a:defRPr sz="3559"/>
            </a:lvl1pPr>
          </a:lstStyle>
          <a:p>
            <a:pPr lvl="0">
              <a:defRPr sz="1800">
                <a:uFillTx/>
              </a:defRPr>
            </a:pPr>
            <a:r>
              <a:rPr sz="3559">
                <a:uFill>
                  <a:solidFill/>
                </a:uFill>
              </a:rPr>
              <a:t>Integrated Strategic Asset Management Framework</a:t>
            </a:r>
          </a:p>
        </p:txBody>
      </p:sp>
      <p:sp>
        <p:nvSpPr>
          <p:cNvPr id="24" name="Shape 24"/>
          <p:cNvSpPr/>
          <p:nvPr>
            <p:ph type="body" idx="1"/>
          </p:nvPr>
        </p:nvSpPr>
        <p:spPr>
          <a:xfrm>
            <a:off x="457200" y="1600200"/>
            <a:ext cx="4038600" cy="4525963"/>
          </a:xfrm>
          <a:prstGeom prst="rect">
            <a:avLst/>
          </a:prstGeom>
        </p:spPr>
        <p:txBody>
          <a:bodyPr/>
          <a:lstStyle/>
          <a:p>
            <a:pPr lvl="0">
              <a:spcBef>
                <a:spcPts val="300"/>
              </a:spcBef>
              <a:buSzTx/>
              <a:buNone/>
              <a:defRPr sz="1800">
                <a:uFillTx/>
              </a:defRPr>
            </a:pPr>
            <a:r>
              <a:rPr sz="1600">
                <a:uFill>
                  <a:solidFill/>
                </a:uFill>
              </a:rPr>
              <a:t>The ISAM Framework maps out the processes of asset management</a:t>
            </a:r>
            <a:endParaRPr sz="1600">
              <a:uFill>
                <a:solidFill/>
              </a:uFill>
            </a:endParaRPr>
          </a:p>
          <a:p>
            <a:pPr lvl="0">
              <a:spcBef>
                <a:spcPts val="300"/>
              </a:spcBef>
              <a:buSzTx/>
              <a:buNone/>
              <a:defRPr sz="1800">
                <a:uFillTx/>
              </a:defRPr>
            </a:pPr>
            <a:r>
              <a:rPr sz="1600">
                <a:uFill>
                  <a:solidFill/>
                </a:uFill>
              </a:rPr>
              <a:t>At the top are the external functions that provide context for asset management, such as community consultation (in Blue)</a:t>
            </a:r>
            <a:endParaRPr sz="1600">
              <a:uFill>
                <a:solidFill/>
              </a:uFill>
            </a:endParaRPr>
          </a:p>
          <a:p>
            <a:pPr lvl="0">
              <a:spcBef>
                <a:spcPts val="300"/>
              </a:spcBef>
              <a:buSzTx/>
              <a:buNone/>
              <a:defRPr sz="1800">
                <a:uFillTx/>
              </a:defRPr>
            </a:pPr>
            <a:r>
              <a:rPr sz="1600">
                <a:uFill>
                  <a:solidFill/>
                </a:uFill>
              </a:rPr>
              <a:t>At the centre are the ‘core’ processes involved in planning, such as the development of strategies (in Green)</a:t>
            </a:r>
            <a:endParaRPr sz="1600">
              <a:uFill>
                <a:solidFill/>
              </a:uFill>
            </a:endParaRPr>
          </a:p>
          <a:p>
            <a:pPr lvl="0">
              <a:spcBef>
                <a:spcPts val="300"/>
              </a:spcBef>
              <a:buSzTx/>
              <a:buNone/>
              <a:defRPr sz="1800">
                <a:uFillTx/>
              </a:defRPr>
            </a:pPr>
            <a:r>
              <a:rPr sz="1600">
                <a:uFill>
                  <a:solidFill/>
                </a:uFill>
              </a:rPr>
              <a:t>At the bottom are the recursive processes of service delivery and evaluation (in Yellow)</a:t>
            </a:r>
            <a:endParaRPr sz="1600">
              <a:uFill>
                <a:solidFill/>
              </a:uFill>
            </a:endParaRPr>
          </a:p>
          <a:p>
            <a:pPr lvl="0">
              <a:spcBef>
                <a:spcPts val="300"/>
              </a:spcBef>
              <a:buSzTx/>
              <a:buNone/>
              <a:defRPr sz="1800">
                <a:uFillTx/>
              </a:defRPr>
            </a:pPr>
            <a:r>
              <a:rPr sz="1600">
                <a:uFill>
                  <a:solidFill/>
                </a:uFill>
              </a:rPr>
              <a:t>On either side are knowledge management and organisational management (in Red), responsible for coordinating the processes of asset management</a:t>
            </a:r>
          </a:p>
        </p:txBody>
      </p:sp>
      <p:pic>
        <p:nvPicPr>
          <p:cNvPr id="25" name="Copy of ISAM Framework.jpg"/>
          <p:cNvPicPr/>
          <p:nvPr/>
        </p:nvPicPr>
        <p:blipFill>
          <a:blip r:embed="rId2">
            <a:extLst/>
          </a:blip>
          <a:stretch>
            <a:fillRect/>
          </a:stretch>
        </p:blipFill>
        <p:spPr>
          <a:xfrm>
            <a:off x="5148262" y="1600200"/>
            <a:ext cx="3038476" cy="4525963"/>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 name="Shape 27"/>
          <p:cNvSpPr/>
          <p:nvPr>
            <p:ph type="title"/>
          </p:nvPr>
        </p:nvSpPr>
        <p:spPr>
          <a:xfrm>
            <a:off x="457200" y="274637"/>
            <a:ext cx="8229600" cy="777876"/>
          </a:xfrm>
          <a:prstGeom prst="rect">
            <a:avLst/>
          </a:prstGeom>
        </p:spPr>
        <p:txBody>
          <a:bodyPr/>
          <a:lstStyle>
            <a:lvl1pPr>
              <a:defRPr sz="4000"/>
            </a:lvl1pPr>
          </a:lstStyle>
          <a:p>
            <a:pPr lvl="0">
              <a:defRPr sz="1800">
                <a:uFillTx/>
              </a:defRPr>
            </a:pPr>
            <a:r>
              <a:rPr sz="4000">
                <a:uFill>
                  <a:solidFill/>
                </a:uFill>
              </a:rPr>
              <a:t>Network Analysis</a:t>
            </a:r>
          </a:p>
        </p:txBody>
      </p:sp>
      <p:sp>
        <p:nvSpPr>
          <p:cNvPr id="28" name="Shape 28"/>
          <p:cNvSpPr/>
          <p:nvPr>
            <p:ph type="body" idx="1"/>
          </p:nvPr>
        </p:nvSpPr>
        <p:spPr>
          <a:xfrm>
            <a:off x="457200" y="1268412"/>
            <a:ext cx="4186238" cy="4857751"/>
          </a:xfrm>
          <a:prstGeom prst="rect">
            <a:avLst/>
          </a:prstGeom>
        </p:spPr>
        <p:txBody>
          <a:bodyPr/>
          <a:lstStyle/>
          <a:p>
            <a:pPr lvl="0">
              <a:lnSpc>
                <a:spcPct val="90000"/>
              </a:lnSpc>
              <a:spcBef>
                <a:spcPts val="300"/>
              </a:spcBef>
              <a:buSzTx/>
              <a:buNone/>
              <a:defRPr sz="1800">
                <a:uFillTx/>
              </a:defRPr>
            </a:pPr>
            <a:r>
              <a:rPr sz="1600">
                <a:uFill>
                  <a:solidFill/>
                </a:uFill>
              </a:rPr>
              <a:t>The processes of the ISAM framework are presented here as a network map</a:t>
            </a:r>
            <a:endParaRPr sz="1600">
              <a:uFill>
                <a:solidFill/>
              </a:uFill>
            </a:endParaRPr>
          </a:p>
          <a:p>
            <a:pPr lvl="0">
              <a:lnSpc>
                <a:spcPct val="90000"/>
              </a:lnSpc>
              <a:spcBef>
                <a:spcPts val="600"/>
              </a:spcBef>
              <a:buSzTx/>
              <a:buNone/>
              <a:defRPr sz="1800">
                <a:uFillTx/>
              </a:defRPr>
            </a:pPr>
            <a:endParaRPr sz="1600">
              <a:uFill>
                <a:solidFill/>
              </a:uFill>
            </a:endParaRPr>
          </a:p>
          <a:p>
            <a:pPr lvl="0">
              <a:lnSpc>
                <a:spcPct val="90000"/>
              </a:lnSpc>
              <a:spcBef>
                <a:spcPts val="300"/>
              </a:spcBef>
              <a:buSzTx/>
              <a:buNone/>
              <a:defRPr sz="1800">
                <a:uFillTx/>
              </a:defRPr>
            </a:pPr>
            <a:r>
              <a:rPr sz="1600">
                <a:uFill>
                  <a:solidFill/>
                </a:uFill>
              </a:rPr>
              <a:t>Each node represents a coordinator for each of the functions of asset management</a:t>
            </a:r>
            <a:endParaRPr sz="1600">
              <a:uFill>
                <a:solidFill/>
              </a:uFill>
            </a:endParaRPr>
          </a:p>
          <a:p>
            <a:pPr lvl="0">
              <a:lnSpc>
                <a:spcPct val="90000"/>
              </a:lnSpc>
              <a:spcBef>
                <a:spcPts val="600"/>
              </a:spcBef>
              <a:buSzTx/>
              <a:buNone/>
              <a:defRPr sz="1800">
                <a:uFillTx/>
              </a:defRPr>
            </a:pPr>
            <a:endParaRPr sz="1600">
              <a:uFill>
                <a:solidFill/>
              </a:uFill>
            </a:endParaRPr>
          </a:p>
          <a:p>
            <a:pPr lvl="0">
              <a:lnSpc>
                <a:spcPct val="90000"/>
              </a:lnSpc>
              <a:spcBef>
                <a:spcPts val="300"/>
              </a:spcBef>
              <a:buSzTx/>
              <a:buNone/>
              <a:defRPr sz="1800">
                <a:uFillTx/>
              </a:defRPr>
            </a:pPr>
            <a:r>
              <a:rPr sz="1600">
                <a:uFill>
                  <a:solidFill/>
                </a:uFill>
              </a:rPr>
              <a:t>The ties between the nodes are the relationships that must exist for efficient service delivery</a:t>
            </a:r>
            <a:endParaRPr sz="1600">
              <a:uFill>
                <a:solidFill/>
              </a:uFill>
            </a:endParaRPr>
          </a:p>
          <a:p>
            <a:pPr lvl="0">
              <a:lnSpc>
                <a:spcPct val="90000"/>
              </a:lnSpc>
              <a:spcBef>
                <a:spcPts val="600"/>
              </a:spcBef>
              <a:buSzTx/>
              <a:buNone/>
              <a:defRPr sz="1800">
                <a:uFillTx/>
              </a:defRPr>
            </a:pPr>
            <a:endParaRPr sz="1600">
              <a:uFill>
                <a:solidFill/>
              </a:uFill>
            </a:endParaRPr>
          </a:p>
          <a:p>
            <a:pPr lvl="0">
              <a:lnSpc>
                <a:spcPct val="90000"/>
              </a:lnSpc>
              <a:spcBef>
                <a:spcPts val="300"/>
              </a:spcBef>
              <a:buSzTx/>
              <a:buNone/>
              <a:defRPr sz="1800">
                <a:uFillTx/>
              </a:defRPr>
            </a:pPr>
            <a:r>
              <a:rPr sz="1600">
                <a:uFill>
                  <a:solidFill/>
                </a:uFill>
              </a:rPr>
              <a:t>The network map provides a blueprint for an ‘ideal’ model for organisations to use in strategic asset management</a:t>
            </a:r>
            <a:endParaRPr sz="1600">
              <a:uFill>
                <a:solidFill/>
              </a:uFill>
            </a:endParaRPr>
          </a:p>
          <a:p>
            <a:pPr lvl="0">
              <a:lnSpc>
                <a:spcPct val="90000"/>
              </a:lnSpc>
              <a:spcBef>
                <a:spcPts val="600"/>
              </a:spcBef>
              <a:buSzTx/>
              <a:buNone/>
              <a:defRPr sz="1800">
                <a:uFillTx/>
              </a:defRPr>
            </a:pPr>
            <a:endParaRPr sz="1600">
              <a:uFill>
                <a:solidFill/>
              </a:uFill>
            </a:endParaRPr>
          </a:p>
          <a:p>
            <a:pPr lvl="0">
              <a:lnSpc>
                <a:spcPct val="90000"/>
              </a:lnSpc>
              <a:spcBef>
                <a:spcPts val="300"/>
              </a:spcBef>
              <a:buSzTx/>
              <a:buNone/>
              <a:defRPr sz="1800">
                <a:uFillTx/>
              </a:defRPr>
            </a:pPr>
            <a:r>
              <a:rPr sz="1600">
                <a:uFill>
                  <a:solidFill/>
                </a:uFill>
              </a:rPr>
              <a:t>The aim is to structure organisational charts and processes in the most efficient manner possible for service delivery</a:t>
            </a:r>
          </a:p>
        </p:txBody>
      </p:sp>
      <p:pic>
        <p:nvPicPr>
          <p:cNvPr id="29" name="ISAM Framework.jpg"/>
          <p:cNvPicPr/>
          <p:nvPr/>
        </p:nvPicPr>
        <p:blipFill>
          <a:blip r:embed="rId2">
            <a:extLst/>
          </a:blip>
          <a:srcRect l="7591" t="0" r="18978" b="1626"/>
          <a:stretch>
            <a:fillRect/>
          </a:stretch>
        </p:blipFill>
        <p:spPr>
          <a:xfrm>
            <a:off x="4716462" y="1628775"/>
            <a:ext cx="4176714" cy="4321175"/>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 name="Shape 31"/>
          <p:cNvSpPr/>
          <p:nvPr>
            <p:ph type="title" idx="4294967295"/>
          </p:nvPr>
        </p:nvSpPr>
        <p:spPr>
          <a:xfrm>
            <a:off x="457200" y="273050"/>
            <a:ext cx="8291513" cy="708025"/>
          </a:xfrm>
          <a:prstGeom prst="rect">
            <a:avLst/>
          </a:prstGeom>
        </p:spPr>
        <p:txBody>
          <a:bodyPr anchor="b"/>
          <a:lstStyle>
            <a:lvl1pPr>
              <a:defRPr sz="4000"/>
            </a:lvl1pPr>
          </a:lstStyle>
          <a:p>
            <a:pPr lvl="0">
              <a:defRPr sz="1800">
                <a:uFillTx/>
              </a:defRPr>
            </a:pPr>
            <a:r>
              <a:rPr sz="4000">
                <a:uFill>
                  <a:solidFill/>
                </a:uFill>
              </a:rPr>
              <a:t>The ISAM Network</a:t>
            </a:r>
          </a:p>
        </p:txBody>
      </p:sp>
      <p:pic>
        <p:nvPicPr>
          <p:cNvPr id="32" name="ISAM Framework Template.jpg"/>
          <p:cNvPicPr/>
          <p:nvPr/>
        </p:nvPicPr>
        <p:blipFill>
          <a:blip r:embed="rId2">
            <a:extLst/>
          </a:blip>
          <a:stretch>
            <a:fillRect/>
          </a:stretch>
        </p:blipFill>
        <p:spPr>
          <a:xfrm>
            <a:off x="3575050" y="1341437"/>
            <a:ext cx="5111750" cy="4175126"/>
          </a:xfrm>
          <a:prstGeom prst="rect">
            <a:avLst/>
          </a:prstGeom>
          <a:ln w="12700">
            <a:miter lim="400000"/>
          </a:ln>
        </p:spPr>
      </p:pic>
      <p:sp>
        <p:nvSpPr>
          <p:cNvPr id="33" name="Shape 33"/>
          <p:cNvSpPr/>
          <p:nvPr>
            <p:ph type="body" idx="4294967295"/>
          </p:nvPr>
        </p:nvSpPr>
        <p:spPr>
          <a:xfrm>
            <a:off x="457200" y="1196975"/>
            <a:ext cx="3008313" cy="4929188"/>
          </a:xfrm>
          <a:prstGeom prst="rect">
            <a:avLst/>
          </a:prstGeom>
        </p:spPr>
        <p:txBody>
          <a:bodyPr/>
          <a:lstStyle/>
          <a:p>
            <a:pPr lvl="0" marL="0" indent="0" defTabSz="896111">
              <a:spcBef>
                <a:spcPts val="300"/>
              </a:spcBef>
              <a:buSzTx/>
              <a:buNone/>
              <a:defRPr sz="1800">
                <a:uFillTx/>
              </a:defRPr>
            </a:pPr>
            <a:r>
              <a:rPr sz="1568">
                <a:uFill>
                  <a:solidFill/>
                </a:uFill>
              </a:rPr>
              <a:t>This is a ‘network centred’ representation of an ideal model for asset management.</a:t>
            </a:r>
            <a:endParaRPr sz="1568">
              <a:uFill>
                <a:solidFill/>
              </a:uFill>
            </a:endParaRPr>
          </a:p>
          <a:p>
            <a:pPr lvl="0" marL="0" indent="0" defTabSz="896111">
              <a:spcBef>
                <a:spcPts val="600"/>
              </a:spcBef>
              <a:buSzTx/>
              <a:buNone/>
              <a:defRPr sz="1800">
                <a:uFillTx/>
              </a:defRPr>
            </a:pPr>
            <a:endParaRPr sz="1568">
              <a:uFill>
                <a:solidFill/>
              </a:uFill>
            </a:endParaRPr>
          </a:p>
          <a:p>
            <a:pPr lvl="0" marL="0" indent="0" defTabSz="896111">
              <a:spcBef>
                <a:spcPts val="300"/>
              </a:spcBef>
              <a:buSzTx/>
              <a:buNone/>
              <a:defRPr sz="1800">
                <a:uFillTx/>
              </a:defRPr>
            </a:pPr>
            <a:r>
              <a:rPr sz="1568">
                <a:uFill>
                  <a:solidFill/>
                </a:uFill>
              </a:rPr>
              <a:t>This diagram is an ‘ideal’, in which all functions are clearly defined and integrated.</a:t>
            </a:r>
            <a:endParaRPr sz="1568">
              <a:uFill>
                <a:solidFill/>
              </a:uFill>
            </a:endParaRPr>
          </a:p>
          <a:p>
            <a:pPr lvl="0" marL="0" indent="0" defTabSz="896111">
              <a:spcBef>
                <a:spcPts val="600"/>
              </a:spcBef>
              <a:buSzTx/>
              <a:buNone/>
              <a:defRPr sz="1800">
                <a:uFillTx/>
              </a:defRPr>
            </a:pPr>
            <a:endParaRPr sz="1568">
              <a:uFill>
                <a:solidFill/>
              </a:uFill>
            </a:endParaRPr>
          </a:p>
          <a:p>
            <a:pPr lvl="0" marL="0" indent="0" defTabSz="896111">
              <a:spcBef>
                <a:spcPts val="300"/>
              </a:spcBef>
              <a:buSzTx/>
              <a:buNone/>
              <a:defRPr sz="1800">
                <a:uFillTx/>
              </a:defRPr>
            </a:pPr>
            <a:r>
              <a:rPr sz="1568">
                <a:uFill>
                  <a:solidFill/>
                </a:uFill>
              </a:rPr>
              <a:t>The network data can be drawn from organisation charts, reporting lines and position descriptions.</a:t>
            </a:r>
            <a:endParaRPr sz="1568">
              <a:uFill>
                <a:solidFill/>
              </a:uFill>
            </a:endParaRPr>
          </a:p>
          <a:p>
            <a:pPr lvl="0" marL="0" indent="0" defTabSz="896111">
              <a:spcBef>
                <a:spcPts val="600"/>
              </a:spcBef>
              <a:buSzTx/>
              <a:buNone/>
              <a:defRPr sz="1800">
                <a:uFillTx/>
              </a:defRPr>
            </a:pPr>
            <a:endParaRPr sz="1568">
              <a:uFill>
                <a:solidFill/>
              </a:uFill>
            </a:endParaRPr>
          </a:p>
          <a:p>
            <a:pPr lvl="0" marL="0" indent="0" defTabSz="896111">
              <a:spcBef>
                <a:spcPts val="300"/>
              </a:spcBef>
              <a:buSzTx/>
              <a:buNone/>
              <a:defRPr sz="1800">
                <a:uFillTx/>
              </a:defRPr>
            </a:pPr>
            <a:r>
              <a:rPr sz="1568">
                <a:uFill>
                  <a:solidFill/>
                </a:uFill>
              </a:rPr>
              <a:t>Deviations from this ideal model can be used to diagnose deficiencies and redundancies in the existing processes of asset management within a company, or around a specific project.</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title"/>
          </p:nvPr>
        </p:nvSpPr>
        <p:spPr>
          <a:xfrm>
            <a:off x="457200" y="274637"/>
            <a:ext cx="8229600" cy="706438"/>
          </a:xfrm>
          <a:prstGeom prst="rect">
            <a:avLst/>
          </a:prstGeom>
        </p:spPr>
        <p:txBody>
          <a:bodyPr anchor="b"/>
          <a:lstStyle>
            <a:lvl1pPr algn="l">
              <a:defRPr b="1" sz="2000"/>
            </a:lvl1pPr>
          </a:lstStyle>
          <a:p>
            <a:pPr lvl="0">
              <a:defRPr b="0" sz="1800">
                <a:uFillTx/>
              </a:defRPr>
            </a:pPr>
            <a:r>
              <a:rPr b="1" sz="2000">
                <a:uFill>
                  <a:solidFill/>
                </a:uFill>
              </a:rPr>
              <a:t>Diagnostic - Missing nodes</a:t>
            </a:r>
          </a:p>
        </p:txBody>
      </p:sp>
      <p:sp>
        <p:nvSpPr>
          <p:cNvPr id="36" name="Shape 36"/>
          <p:cNvSpPr/>
          <p:nvPr>
            <p:ph type="body" idx="1"/>
          </p:nvPr>
        </p:nvSpPr>
        <p:spPr>
          <a:xfrm>
            <a:off x="457200" y="1268412"/>
            <a:ext cx="2819400" cy="4857751"/>
          </a:xfrm>
          <a:prstGeom prst="rect">
            <a:avLst/>
          </a:prstGeom>
        </p:spPr>
        <p:txBody>
          <a:bodyPr/>
          <a:lstStyle/>
          <a:p>
            <a:pPr lvl="0" marL="0" indent="0">
              <a:spcBef>
                <a:spcPts val="300"/>
              </a:spcBef>
              <a:buSzTx/>
              <a:buNone/>
              <a:defRPr sz="1800">
                <a:uFillTx/>
              </a:defRPr>
            </a:pPr>
            <a:r>
              <a:rPr sz="1600">
                <a:uFill>
                  <a:solidFill/>
                </a:uFill>
              </a:rPr>
              <a:t>Functions that are not defined within the organisation will be absent from the network.</a:t>
            </a:r>
            <a:endParaRPr sz="1600">
              <a:uFill>
                <a:solidFill/>
              </a:uFill>
            </a:endParaRPr>
          </a:p>
          <a:p>
            <a:pPr lvl="0" marL="0" indent="0">
              <a:spcBef>
                <a:spcPts val="600"/>
              </a:spcBef>
              <a:buSzTx/>
              <a:buNone/>
              <a:defRPr sz="1800">
                <a:uFillTx/>
              </a:defRPr>
            </a:pPr>
            <a:endParaRPr sz="1600">
              <a:uFill>
                <a:solidFill/>
              </a:uFill>
            </a:endParaRPr>
          </a:p>
          <a:p>
            <a:pPr lvl="0" marL="0" indent="0">
              <a:spcBef>
                <a:spcPts val="300"/>
              </a:spcBef>
              <a:buSzTx/>
              <a:buNone/>
              <a:defRPr sz="1800">
                <a:uFillTx/>
              </a:defRPr>
            </a:pPr>
            <a:r>
              <a:rPr sz="1600">
                <a:uFill>
                  <a:solidFill/>
                </a:uFill>
              </a:rPr>
              <a:t>In this example the “Acquisitions Planning” role is missing from the top right hand corner of the network.</a:t>
            </a:r>
          </a:p>
        </p:txBody>
      </p:sp>
      <p:pic>
        <p:nvPicPr>
          <p:cNvPr id="37" name="ISAM Framework Missing Nodes.jpg"/>
          <p:cNvPicPr/>
          <p:nvPr/>
        </p:nvPicPr>
        <p:blipFill>
          <a:blip r:embed="rId2">
            <a:extLst/>
          </a:blip>
          <a:stretch>
            <a:fillRect/>
          </a:stretch>
        </p:blipFill>
        <p:spPr>
          <a:xfrm>
            <a:off x="3563937" y="1341437"/>
            <a:ext cx="5122863" cy="4175126"/>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ph type="title"/>
          </p:nvPr>
        </p:nvSpPr>
        <p:spPr>
          <a:xfrm>
            <a:off x="457200" y="274637"/>
            <a:ext cx="8229600" cy="706438"/>
          </a:xfrm>
          <a:prstGeom prst="rect">
            <a:avLst/>
          </a:prstGeom>
        </p:spPr>
        <p:txBody>
          <a:bodyPr anchor="b"/>
          <a:lstStyle>
            <a:lvl1pPr algn="l">
              <a:defRPr b="1" sz="2000"/>
            </a:lvl1pPr>
          </a:lstStyle>
          <a:p>
            <a:pPr lvl="0">
              <a:defRPr b="0" sz="1800">
                <a:uFillTx/>
              </a:defRPr>
            </a:pPr>
            <a:r>
              <a:rPr b="1" sz="2000">
                <a:uFill>
                  <a:solidFill/>
                </a:uFill>
              </a:rPr>
              <a:t>Diagnostic - Missing links</a:t>
            </a:r>
          </a:p>
        </p:txBody>
      </p:sp>
      <p:sp>
        <p:nvSpPr>
          <p:cNvPr id="40" name="Shape 40"/>
          <p:cNvSpPr/>
          <p:nvPr>
            <p:ph type="body" idx="1"/>
          </p:nvPr>
        </p:nvSpPr>
        <p:spPr>
          <a:xfrm>
            <a:off x="457200" y="1196975"/>
            <a:ext cx="2530475" cy="4929188"/>
          </a:xfrm>
          <a:prstGeom prst="rect">
            <a:avLst/>
          </a:prstGeom>
        </p:spPr>
        <p:txBody>
          <a:bodyPr/>
          <a:lstStyle/>
          <a:p>
            <a:pPr lvl="0" marL="0" indent="0" defTabSz="896111">
              <a:spcBef>
                <a:spcPts val="300"/>
              </a:spcBef>
              <a:buSzTx/>
              <a:buNone/>
              <a:defRPr sz="1800">
                <a:uFillTx/>
              </a:defRPr>
            </a:pPr>
            <a:r>
              <a:rPr sz="1568">
                <a:uFill>
                  <a:solidFill/>
                </a:uFill>
              </a:rPr>
              <a:t>Those networks that are not fully integrated, where the different functions are not connected, will be missing the links between them.</a:t>
            </a:r>
            <a:endParaRPr sz="1568">
              <a:uFill>
                <a:solidFill/>
              </a:uFill>
            </a:endParaRPr>
          </a:p>
          <a:p>
            <a:pPr lvl="0" marL="0" indent="0" defTabSz="896111">
              <a:spcBef>
                <a:spcPts val="600"/>
              </a:spcBef>
              <a:buSzTx/>
              <a:buNone/>
              <a:defRPr sz="1800">
                <a:uFillTx/>
              </a:defRPr>
            </a:pPr>
            <a:endParaRPr sz="1568">
              <a:uFill>
                <a:solidFill/>
              </a:uFill>
            </a:endParaRPr>
          </a:p>
          <a:p>
            <a:pPr lvl="0" marL="0" indent="0" defTabSz="896111">
              <a:spcBef>
                <a:spcPts val="300"/>
              </a:spcBef>
              <a:buSzTx/>
              <a:buNone/>
              <a:defRPr sz="1800">
                <a:uFillTx/>
              </a:defRPr>
            </a:pPr>
            <a:r>
              <a:rPr sz="1568">
                <a:uFill>
                  <a:solidFill/>
                </a:uFill>
              </a:rPr>
              <a:t>The links between “Acquisitions Planning” and both “Operations Planning” and “Maintenance” in the top right hand corner are missing.</a:t>
            </a:r>
            <a:endParaRPr sz="1568">
              <a:uFill>
                <a:solidFill/>
              </a:uFill>
            </a:endParaRPr>
          </a:p>
          <a:p>
            <a:pPr lvl="0" marL="0" indent="0" defTabSz="896111">
              <a:spcBef>
                <a:spcPts val="600"/>
              </a:spcBef>
              <a:buSzTx/>
              <a:buNone/>
              <a:defRPr sz="1800">
                <a:uFillTx/>
              </a:defRPr>
            </a:pPr>
            <a:endParaRPr sz="1568">
              <a:uFill>
                <a:solidFill/>
              </a:uFill>
            </a:endParaRPr>
          </a:p>
          <a:p>
            <a:pPr lvl="0" marL="0" indent="0" defTabSz="896111">
              <a:spcBef>
                <a:spcPts val="300"/>
              </a:spcBef>
              <a:buSzTx/>
              <a:buNone/>
              <a:defRPr sz="1800">
                <a:uFillTx/>
              </a:defRPr>
            </a:pPr>
            <a:r>
              <a:rPr sz="1568">
                <a:uFill>
                  <a:solidFill/>
                </a:uFill>
              </a:rPr>
              <a:t>The lack of these connections make it harder for these functions to co-ordinate or share information.</a:t>
            </a:r>
          </a:p>
        </p:txBody>
      </p:sp>
      <p:pic>
        <p:nvPicPr>
          <p:cNvPr id="41" name="ISAM Framework Missing Links.jpg"/>
          <p:cNvPicPr/>
          <p:nvPr/>
        </p:nvPicPr>
        <p:blipFill>
          <a:blip r:embed="rId2">
            <a:extLst/>
          </a:blip>
          <a:stretch>
            <a:fillRect/>
          </a:stretch>
        </p:blipFill>
        <p:spPr>
          <a:xfrm>
            <a:off x="3563937" y="1241083"/>
            <a:ext cx="5369131" cy="4375834"/>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ph type="title" idx="4294967295"/>
          </p:nvPr>
        </p:nvSpPr>
        <p:spPr>
          <a:xfrm>
            <a:off x="457200" y="273050"/>
            <a:ext cx="4691063" cy="708025"/>
          </a:xfrm>
          <a:prstGeom prst="rect">
            <a:avLst/>
          </a:prstGeom>
        </p:spPr>
        <p:txBody>
          <a:bodyPr anchor="b"/>
          <a:lstStyle>
            <a:lvl1pPr algn="l">
              <a:defRPr b="1" sz="2000"/>
            </a:lvl1pPr>
          </a:lstStyle>
          <a:p>
            <a:pPr lvl="0">
              <a:defRPr b="0" sz="1800">
                <a:uFillTx/>
              </a:defRPr>
            </a:pPr>
            <a:r>
              <a:rPr b="1" sz="2000">
                <a:uFill>
                  <a:solidFill/>
                </a:uFill>
              </a:rPr>
              <a:t>Diagnostic - Incomplete networks</a:t>
            </a:r>
          </a:p>
        </p:txBody>
      </p:sp>
      <p:pic>
        <p:nvPicPr>
          <p:cNvPr id="44" name="ISAM Framework Incomplete Networks.jpg"/>
          <p:cNvPicPr/>
          <p:nvPr/>
        </p:nvPicPr>
        <p:blipFill>
          <a:blip r:embed="rId2">
            <a:extLst/>
          </a:blip>
          <a:stretch>
            <a:fillRect/>
          </a:stretch>
        </p:blipFill>
        <p:spPr>
          <a:xfrm>
            <a:off x="3575050" y="1412875"/>
            <a:ext cx="5111750" cy="4032250"/>
          </a:xfrm>
          <a:prstGeom prst="rect">
            <a:avLst/>
          </a:prstGeom>
          <a:ln w="12700">
            <a:miter lim="400000"/>
          </a:ln>
        </p:spPr>
      </p:pic>
      <p:sp>
        <p:nvSpPr>
          <p:cNvPr id="45" name="Shape 45"/>
          <p:cNvSpPr/>
          <p:nvPr>
            <p:ph type="body" idx="4294967295"/>
          </p:nvPr>
        </p:nvSpPr>
        <p:spPr>
          <a:xfrm>
            <a:off x="457200" y="1435100"/>
            <a:ext cx="3008313" cy="4691063"/>
          </a:xfrm>
          <a:prstGeom prst="rect">
            <a:avLst/>
          </a:prstGeom>
        </p:spPr>
        <p:txBody>
          <a:bodyPr/>
          <a:lstStyle/>
          <a:p>
            <a:pPr lvl="0" marL="0" indent="0">
              <a:spcBef>
                <a:spcPts val="300"/>
              </a:spcBef>
              <a:buSzTx/>
              <a:buNone/>
              <a:defRPr sz="1800">
                <a:uFillTx/>
              </a:defRPr>
            </a:pPr>
            <a:r>
              <a:rPr sz="1600">
                <a:uFill>
                  <a:solidFill/>
                </a:uFill>
              </a:rPr>
              <a:t>Asset management is an extended process that covers the life of the asset.  </a:t>
            </a:r>
            <a:endParaRPr sz="1600">
              <a:uFill>
                <a:solidFill/>
              </a:uFill>
            </a:endParaRPr>
          </a:p>
          <a:p>
            <a:pPr lvl="0" marL="0" indent="0">
              <a:spcBef>
                <a:spcPts val="600"/>
              </a:spcBef>
              <a:buSzTx/>
              <a:buNone/>
              <a:defRPr sz="1800">
                <a:uFillTx/>
              </a:defRPr>
            </a:pPr>
            <a:endParaRPr sz="1600">
              <a:uFill>
                <a:solidFill/>
              </a:uFill>
            </a:endParaRPr>
          </a:p>
          <a:p>
            <a:pPr lvl="0" marL="0" indent="0">
              <a:spcBef>
                <a:spcPts val="300"/>
              </a:spcBef>
              <a:buSzTx/>
              <a:buNone/>
              <a:defRPr sz="1800">
                <a:uFillTx/>
              </a:defRPr>
            </a:pPr>
            <a:r>
              <a:rPr sz="1600">
                <a:uFill>
                  <a:solidFill/>
                </a:uFill>
              </a:rPr>
              <a:t>Organisations with assets in the early stages of development may not have identified all of the necessary people responsible for later functions.</a:t>
            </a:r>
            <a:endParaRPr sz="1600">
              <a:uFill>
                <a:solidFill/>
              </a:uFill>
            </a:endParaRPr>
          </a:p>
          <a:p>
            <a:pPr lvl="0" marL="0" indent="0">
              <a:spcBef>
                <a:spcPts val="600"/>
              </a:spcBef>
              <a:buSzTx/>
              <a:buNone/>
              <a:defRPr sz="1800">
                <a:uFillTx/>
              </a:defRPr>
            </a:pPr>
            <a:endParaRPr sz="1600">
              <a:uFill>
                <a:solidFill/>
              </a:uFill>
            </a:endParaRPr>
          </a:p>
          <a:p>
            <a:pPr lvl="0" marL="0" indent="0">
              <a:spcBef>
                <a:spcPts val="300"/>
              </a:spcBef>
              <a:buSzTx/>
              <a:buNone/>
              <a:defRPr sz="1800">
                <a:uFillTx/>
              </a:defRPr>
            </a:pPr>
            <a:r>
              <a:rPr sz="1600">
                <a:uFill>
                  <a:solidFill/>
                </a:uFill>
              </a:rPr>
              <a:t>In this instance the strategic planning functions are undefined, as are the service delivery and evaluation functions.</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idx="4294967295"/>
          </p:nvPr>
        </p:nvSpPr>
        <p:spPr>
          <a:xfrm>
            <a:off x="457200" y="273050"/>
            <a:ext cx="5986463" cy="708025"/>
          </a:xfrm>
          <a:prstGeom prst="rect">
            <a:avLst/>
          </a:prstGeom>
        </p:spPr>
        <p:txBody>
          <a:bodyPr anchor="b"/>
          <a:lstStyle>
            <a:lvl1pPr algn="l">
              <a:defRPr b="1" sz="2000"/>
            </a:lvl1pPr>
          </a:lstStyle>
          <a:p>
            <a:pPr lvl="0">
              <a:defRPr b="0" sz="1800">
                <a:uFillTx/>
              </a:defRPr>
            </a:pPr>
            <a:r>
              <a:rPr b="1" sz="2000">
                <a:uFill>
                  <a:solidFill/>
                </a:uFill>
              </a:rPr>
              <a:t>Diagnostic - Network fragmentation</a:t>
            </a:r>
          </a:p>
        </p:txBody>
      </p:sp>
      <p:pic>
        <p:nvPicPr>
          <p:cNvPr id="48" name="ISAM Framework Network Fragmentation.jpg"/>
          <p:cNvPicPr/>
          <p:nvPr/>
        </p:nvPicPr>
        <p:blipFill>
          <a:blip r:embed="rId2">
            <a:extLst/>
          </a:blip>
          <a:stretch>
            <a:fillRect/>
          </a:stretch>
        </p:blipFill>
        <p:spPr>
          <a:xfrm>
            <a:off x="3575050" y="1341437"/>
            <a:ext cx="5111750" cy="4175126"/>
          </a:xfrm>
          <a:prstGeom prst="rect">
            <a:avLst/>
          </a:prstGeom>
          <a:ln w="12700">
            <a:miter lim="400000"/>
          </a:ln>
        </p:spPr>
      </p:pic>
      <p:sp>
        <p:nvSpPr>
          <p:cNvPr id="49" name="Shape 49"/>
          <p:cNvSpPr/>
          <p:nvPr>
            <p:ph type="body" idx="4294967295"/>
          </p:nvPr>
        </p:nvSpPr>
        <p:spPr>
          <a:xfrm>
            <a:off x="457200" y="1435100"/>
            <a:ext cx="3008313" cy="4691063"/>
          </a:xfrm>
          <a:prstGeom prst="rect">
            <a:avLst/>
          </a:prstGeom>
        </p:spPr>
        <p:txBody>
          <a:bodyPr/>
          <a:lstStyle/>
          <a:p>
            <a:pPr lvl="0" marL="0" indent="0">
              <a:spcBef>
                <a:spcPts val="300"/>
              </a:spcBef>
              <a:buSzTx/>
              <a:buNone/>
              <a:defRPr sz="1800">
                <a:uFillTx/>
              </a:defRPr>
            </a:pPr>
            <a:r>
              <a:rPr sz="1600">
                <a:uFill>
                  <a:solidFill/>
                </a:uFill>
              </a:rPr>
              <a:t>The long term management of assets can result in the disconnection of functions crucial in earlier stages of development.</a:t>
            </a:r>
            <a:endParaRPr sz="1600">
              <a:uFill>
                <a:solidFill/>
              </a:uFill>
            </a:endParaRPr>
          </a:p>
          <a:p>
            <a:pPr lvl="0" marL="0" indent="0">
              <a:spcBef>
                <a:spcPts val="600"/>
              </a:spcBef>
              <a:buSzTx/>
              <a:buNone/>
              <a:defRPr sz="1800">
                <a:uFillTx/>
              </a:defRPr>
            </a:pPr>
            <a:endParaRPr sz="1600">
              <a:uFill>
                <a:solidFill/>
              </a:uFill>
            </a:endParaRPr>
          </a:p>
          <a:p>
            <a:pPr lvl="0" marL="0" indent="0">
              <a:spcBef>
                <a:spcPts val="300"/>
              </a:spcBef>
              <a:buSzTx/>
              <a:buNone/>
              <a:defRPr sz="1800">
                <a:uFillTx/>
              </a:defRPr>
            </a:pPr>
            <a:r>
              <a:rPr sz="1600">
                <a:uFill>
                  <a:solidFill/>
                </a:uFill>
              </a:rPr>
              <a:t>In this instance the functions responsible for external consultation and policy development are no longer connected with the network. </a:t>
            </a:r>
            <a:endParaRPr sz="1600">
              <a:uFill>
                <a:solidFill/>
              </a:uFill>
            </a:endParaRPr>
          </a:p>
          <a:p>
            <a:pPr lvl="0" marL="0" indent="0">
              <a:spcBef>
                <a:spcPts val="600"/>
              </a:spcBef>
              <a:buSzTx/>
              <a:buNone/>
              <a:defRPr sz="1800">
                <a:uFillTx/>
              </a:defRPr>
            </a:pPr>
            <a:endParaRPr sz="1600">
              <a:uFill>
                <a:solidFill/>
              </a:uFill>
            </a:endParaRPr>
          </a:p>
          <a:p>
            <a:pPr lvl="0" marL="0" indent="0">
              <a:spcBef>
                <a:spcPts val="300"/>
              </a:spcBef>
              <a:buSzTx/>
              <a:buNone/>
              <a:defRPr sz="1800">
                <a:uFillTx/>
              </a:defRPr>
            </a:pPr>
            <a:r>
              <a:rPr sz="1600">
                <a:uFill>
                  <a:solidFill/>
                </a:uFill>
              </a:rPr>
              <a:t>The loss of these connections can be problematic when there are changing factors that need to be considered in the ongoing management of the asset.</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009999"/>
      </a:accent5>
      <a:accent6>
        <a:srgbClr val="99CC00"/>
      </a:accent6>
      <a:hlink>
        <a:srgbClr val="0000FF"/>
      </a:hlink>
      <a:folHlink>
        <a:srgbClr val="FF00FF"/>
      </a:folHlink>
    </a:clrScheme>
    <a:fontScheme name="Default">
      <a:majorFont>
        <a:latin typeface="Arial"/>
        <a:ea typeface="Arial"/>
        <a:cs typeface="Arial"/>
      </a:majorFont>
      <a:minorFont>
        <a:latin typeface="Arial"/>
        <a:ea typeface="Arial"/>
        <a:cs typeface="Arial"/>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round/>
        </a:ln>
        <a:effectLst/>
      </a:spPr>
      <a:bodyPr rot="0" spcFirstLastPara="1" vertOverflow="overflow" horzOverflow="overflow" vert="horz" wrap="square" lIns="50800" tIns="50800" rIns="50800" bIns="50800"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0" tIns="0" rIns="0" bIns="0"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009999"/>
      </a:accent5>
      <a:accent6>
        <a:srgbClr val="99CC00"/>
      </a:accent6>
      <a:hlink>
        <a:srgbClr val="0000FF"/>
      </a:hlink>
      <a:folHlink>
        <a:srgbClr val="FF00FF"/>
      </a:folHlink>
    </a:clrScheme>
    <a:fontScheme name="Default">
      <a:majorFont>
        <a:latin typeface="Arial"/>
        <a:ea typeface="Arial"/>
        <a:cs typeface="Arial"/>
      </a:majorFont>
      <a:minorFont>
        <a:latin typeface="Arial"/>
        <a:ea typeface="Arial"/>
        <a:cs typeface="Arial"/>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round/>
        </a:ln>
        <a:effectLst/>
      </a:spPr>
      <a:bodyPr rot="0" spcFirstLastPara="1" vertOverflow="overflow" horzOverflow="overflow" vert="horz" wrap="square" lIns="50800" tIns="50800" rIns="50800" bIns="50800"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0" tIns="0" rIns="0" bIns="0"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