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87" r:id="rId2"/>
    <p:sldId id="263" r:id="rId3"/>
    <p:sldId id="264" r:id="rId4"/>
    <p:sldId id="286" r:id="rId5"/>
    <p:sldId id="265" r:id="rId6"/>
    <p:sldId id="266" r:id="rId7"/>
    <p:sldId id="282" r:id="rId8"/>
    <p:sldId id="283" r:id="rId9"/>
    <p:sldId id="267" r:id="rId10"/>
    <p:sldId id="281" r:id="rId11"/>
    <p:sldId id="268" r:id="rId12"/>
    <p:sldId id="280" r:id="rId13"/>
    <p:sldId id="269" r:id="rId14"/>
    <p:sldId id="270" r:id="rId15"/>
    <p:sldId id="271" r:id="rId16"/>
    <p:sldId id="272" r:id="rId17"/>
    <p:sldId id="284" r:id="rId18"/>
    <p:sldId id="275" r:id="rId19"/>
    <p:sldId id="276" r:id="rId20"/>
    <p:sldId id="274" r:id="rId21"/>
    <p:sldId id="285" r:id="rId22"/>
    <p:sldId id="277" r:id="rId23"/>
    <p:sldId id="279" r:id="rId24"/>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4C08F9E1-292B-4D88-A60C-5C94870DB8CF}" type="datetimeFigureOut">
              <a:rPr lang="en-AU" smtClean="0"/>
              <a:t>6/05/2015</a:t>
            </a:fld>
            <a:endParaRPr lang="en-AU" dirty="0"/>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7C535F4D-D62F-485B-9E4E-B7F17F6776E0}" type="slidenum">
              <a:rPr lang="en-AU" smtClean="0"/>
              <a:t>‹#›</a:t>
            </a:fld>
            <a:endParaRPr lang="en-AU" dirty="0"/>
          </a:p>
        </p:txBody>
      </p:sp>
    </p:spTree>
    <p:extLst>
      <p:ext uri="{BB962C8B-B14F-4D97-AF65-F5344CB8AC3E}">
        <p14:creationId xmlns:p14="http://schemas.microsoft.com/office/powerpoint/2010/main" val="122369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Hub-spoke network might be an artefact of the self-report nature of the data.</a:t>
            </a:r>
            <a:endParaRPr lang="en-AU" dirty="0"/>
          </a:p>
        </p:txBody>
      </p:sp>
      <p:sp>
        <p:nvSpPr>
          <p:cNvPr id="4" name="Slide Number Placeholder 3"/>
          <p:cNvSpPr>
            <a:spLocks noGrp="1"/>
          </p:cNvSpPr>
          <p:nvPr>
            <p:ph type="sldNum" sz="quarter" idx="10"/>
          </p:nvPr>
        </p:nvSpPr>
        <p:spPr/>
        <p:txBody>
          <a:bodyPr/>
          <a:lstStyle/>
          <a:p>
            <a:fld id="{89174B00-B4C6-4D36-8BA8-5F557D695CED}" type="slidenum">
              <a:rPr lang="en-AU" smtClean="0"/>
              <a:t>5</a:t>
            </a:fld>
            <a:endParaRPr lang="en-AU"/>
          </a:p>
        </p:txBody>
      </p:sp>
    </p:spTree>
    <p:extLst>
      <p:ext uri="{BB962C8B-B14F-4D97-AF65-F5344CB8AC3E}">
        <p14:creationId xmlns:p14="http://schemas.microsoft.com/office/powerpoint/2010/main" val="482937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Centrality</a:t>
            </a:r>
            <a:r>
              <a:rPr lang="en-AU" dirty="0" smtClean="0"/>
              <a:t>: </a:t>
            </a:r>
            <a:r>
              <a:rPr lang="en-AU" sz="1200" kern="1200" dirty="0" smtClean="0">
                <a:solidFill>
                  <a:schemeClr val="tx1"/>
                </a:solidFill>
                <a:effectLst/>
                <a:latin typeface="+mn-lt"/>
                <a:ea typeface="+mn-ea"/>
                <a:cs typeface="+mn-cs"/>
              </a:rPr>
              <a:t>Network</a:t>
            </a:r>
            <a:r>
              <a:rPr lang="en-AU" sz="1200" kern="1200" baseline="0" dirty="0" smtClean="0">
                <a:solidFill>
                  <a:schemeClr val="tx1"/>
                </a:solidFill>
                <a:effectLst/>
                <a:latin typeface="+mn-lt"/>
                <a:ea typeface="+mn-ea"/>
                <a:cs typeface="+mn-cs"/>
              </a:rPr>
              <a:t> centrality </a:t>
            </a:r>
            <a:r>
              <a:rPr lang="en-AU" sz="1200" kern="1200" dirty="0" smtClean="0">
                <a:solidFill>
                  <a:schemeClr val="tx1"/>
                </a:solidFill>
                <a:effectLst/>
                <a:latin typeface="+mn-lt"/>
                <a:ea typeface="+mn-ea"/>
                <a:cs typeface="+mn-cs"/>
              </a:rPr>
              <a:t>describes the extent to which an organization is connected to other organizations (either directly or indirectly) within the network. It shows to what degree a network is shaped around single actors. By being central in a network, a focal organization is much more likely to influence the decisions of others in the network than an organization with few resource-based connections to others in the network. Central organizations can maintain a ‘gate-keeping’ role in the network by controlling access to valued resources. This link between centrality and influence has been well established in the general social network literature.</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 highly centralized network is one characterized by one or a few individuals holding the majority of ties with the other actors in the network. Centralized networks are helpful for the initial phase of forming groups and building support for collective action. Other research, however, suggests that such centralized networks are disadvantageous for long-term planning and problem solution. These more long-term goals require a more decentralized structure, i.e., one holding more ties, both weak and strong, among more actors and stakeholder categories.</a:t>
            </a:r>
          </a:p>
          <a:p>
            <a:endParaRPr lang="en-AU" dirty="0" smtClean="0"/>
          </a:p>
          <a:p>
            <a:endParaRPr lang="en-AU" dirty="0" smtClean="0"/>
          </a:p>
          <a:p>
            <a:r>
              <a:rPr lang="en-AU" dirty="0" smtClean="0"/>
              <a:t>Questions to Tony. 	What could be the reason</a:t>
            </a:r>
            <a:r>
              <a:rPr lang="en-AU" baseline="0" dirty="0" smtClean="0"/>
              <a:t> that these 3 (IRC </a:t>
            </a:r>
            <a:r>
              <a:rPr lang="en-AU" baseline="0" dirty="0" err="1" smtClean="0"/>
              <a:t>AusIndustry</a:t>
            </a:r>
            <a:r>
              <a:rPr lang="en-AU" baseline="0" dirty="0" smtClean="0"/>
              <a:t> and Research in Business) form the core of the network?</a:t>
            </a:r>
          </a:p>
          <a:p>
            <a:r>
              <a:rPr lang="en-AU" baseline="0" dirty="0" smtClean="0"/>
              <a:t>		What is the main function of this network? Is it good or bad for the network to be centralised?</a:t>
            </a:r>
          </a:p>
          <a:p>
            <a:endParaRPr lang="en-AU" baseline="0" dirty="0" smtClean="0"/>
          </a:p>
          <a:p>
            <a:r>
              <a:rPr lang="en-AU" baseline="0" dirty="0" smtClean="0"/>
              <a:t>As an artefact of ‘self-reported’ data, there is a high number of pendants (actors with only 1 tie).</a:t>
            </a:r>
            <a:endParaRPr lang="en-AU" dirty="0"/>
          </a:p>
        </p:txBody>
      </p:sp>
      <p:sp>
        <p:nvSpPr>
          <p:cNvPr id="4" name="Slide Number Placeholder 3"/>
          <p:cNvSpPr>
            <a:spLocks noGrp="1"/>
          </p:cNvSpPr>
          <p:nvPr>
            <p:ph type="sldNum" sz="quarter" idx="10"/>
          </p:nvPr>
        </p:nvSpPr>
        <p:spPr/>
        <p:txBody>
          <a:bodyPr/>
          <a:lstStyle/>
          <a:p>
            <a:fld id="{89174B00-B4C6-4D36-8BA8-5F557D695CED}" type="slidenum">
              <a:rPr lang="en-AU" smtClean="0"/>
              <a:t>6</a:t>
            </a:fld>
            <a:endParaRPr lang="en-AU"/>
          </a:p>
        </p:txBody>
      </p:sp>
    </p:spTree>
    <p:extLst>
      <p:ext uri="{BB962C8B-B14F-4D97-AF65-F5344CB8AC3E}">
        <p14:creationId xmlns:p14="http://schemas.microsoft.com/office/powerpoint/2010/main" val="2003478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AU" dirty="0" smtClean="0"/>
              <a:t>It would be instructive to drill down the type and nature of the relationship ties (e.g. Knowledge, $ exchange, contractual/funding?)</a:t>
            </a:r>
          </a:p>
        </p:txBody>
      </p:sp>
      <p:sp>
        <p:nvSpPr>
          <p:cNvPr id="4" name="Slide Number Placeholder 3"/>
          <p:cNvSpPr>
            <a:spLocks noGrp="1"/>
          </p:cNvSpPr>
          <p:nvPr>
            <p:ph type="sldNum" sz="quarter" idx="10"/>
          </p:nvPr>
        </p:nvSpPr>
        <p:spPr/>
        <p:txBody>
          <a:bodyPr/>
          <a:lstStyle/>
          <a:p>
            <a:fld id="{89174B00-B4C6-4D36-8BA8-5F557D695CED}" type="slidenum">
              <a:rPr lang="en-AU" smtClean="0"/>
              <a:t>11</a:t>
            </a:fld>
            <a:endParaRPr lang="en-AU"/>
          </a:p>
        </p:txBody>
      </p:sp>
    </p:spTree>
    <p:extLst>
      <p:ext uri="{BB962C8B-B14F-4D97-AF65-F5344CB8AC3E}">
        <p14:creationId xmlns:p14="http://schemas.microsoft.com/office/powerpoint/2010/main" val="670223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5948DA-E767-47E0-BAE2-B81DB5BFE27F}" type="datetimeFigureOut">
              <a:rPr lang="en-AU" smtClean="0"/>
              <a:pPr/>
              <a:t>6/05/2015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32DC4C9-447D-481D-A8B4-9EE9A5CF0CB8}" type="slidenum">
              <a:rPr lang="en-AU" smtClean="0"/>
              <a:pPr/>
              <a:t>‹#›</a:t>
            </a:fld>
            <a:endParaRPr lang="en-AU"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948DA-E767-47E0-BAE2-B81DB5BFE27F}" type="datetimeFigureOut">
              <a:rPr lang="en-AU" smtClean="0"/>
              <a:pPr/>
              <a:t>6/05/2015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32DC4C9-447D-481D-A8B4-9EE9A5CF0CB8}"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5948DA-E767-47E0-BAE2-B81DB5BFE27F}" type="datetimeFigureOut">
              <a:rPr lang="en-AU" smtClean="0"/>
              <a:pPr/>
              <a:t>6/05/2015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32DC4C9-447D-481D-A8B4-9EE9A5CF0CB8}"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948DA-E767-47E0-BAE2-B81DB5BFE27F}" type="datetimeFigureOut">
              <a:rPr lang="en-AU" smtClean="0"/>
              <a:pPr/>
              <a:t>6/05/2015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32DC4C9-447D-481D-A8B4-9EE9A5CF0CB8}"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5948DA-E767-47E0-BAE2-B81DB5BFE27F}" type="datetimeFigureOut">
              <a:rPr lang="en-AU" smtClean="0"/>
              <a:pPr/>
              <a:t>6/05/2015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32DC4C9-447D-481D-A8B4-9EE9A5CF0CB8}" type="slidenum">
              <a:rPr lang="en-AU" smtClean="0"/>
              <a:pPr/>
              <a:t>‹#›</a:t>
            </a:fld>
            <a:endParaRPr lang="en-AU"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5948DA-E767-47E0-BAE2-B81DB5BFE27F}" type="datetimeFigureOut">
              <a:rPr lang="en-AU" smtClean="0"/>
              <a:pPr/>
              <a:t>6/05/2015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32DC4C9-447D-481D-A8B4-9EE9A5CF0CB8}"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5948DA-E767-47E0-BAE2-B81DB5BFE27F}" type="datetimeFigureOut">
              <a:rPr lang="en-AU" smtClean="0"/>
              <a:pPr/>
              <a:t>6/05/2015</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832DC4C9-447D-481D-A8B4-9EE9A5CF0CB8}" type="slidenum">
              <a:rPr lang="en-AU" smtClean="0"/>
              <a:pPr/>
              <a:t>‹#›</a:t>
            </a:fld>
            <a:endParaRPr lang="en-AU"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5948DA-E767-47E0-BAE2-B81DB5BFE27F}" type="datetimeFigureOut">
              <a:rPr lang="en-AU" smtClean="0"/>
              <a:pPr/>
              <a:t>6/05/2015</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832DC4C9-447D-481D-A8B4-9EE9A5CF0CB8}"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948DA-E767-47E0-BAE2-B81DB5BFE27F}" type="datetimeFigureOut">
              <a:rPr lang="en-AU" smtClean="0"/>
              <a:pPr/>
              <a:t>6/05/2015</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832DC4C9-447D-481D-A8B4-9EE9A5CF0CB8}"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948DA-E767-47E0-BAE2-B81DB5BFE27F}" type="datetimeFigureOut">
              <a:rPr lang="en-AU" smtClean="0"/>
              <a:pPr/>
              <a:t>6/05/2015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32DC4C9-447D-481D-A8B4-9EE9A5CF0CB8}" type="slidenum">
              <a:rPr lang="en-AU" smtClean="0"/>
              <a:pPr/>
              <a:t>‹#›</a:t>
            </a:fld>
            <a:endParaRPr lang="en-AU"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948DA-E767-47E0-BAE2-B81DB5BFE27F}" type="datetimeFigureOut">
              <a:rPr lang="en-AU" smtClean="0"/>
              <a:pPr/>
              <a:t>6/05/2015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832DC4C9-447D-481D-A8B4-9EE9A5CF0CB8}"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75948DA-E767-47E0-BAE2-B81DB5BFE27F}" type="datetimeFigureOut">
              <a:rPr lang="en-AU" smtClean="0"/>
              <a:pPr/>
              <a:t>6/05/2015</a:t>
            </a:fld>
            <a:endParaRPr lang="en-AU"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AU"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32DC4C9-447D-481D-A8B4-9EE9A5CF0CB8}"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AU" dirty="0" smtClean="0"/>
              <a:t>Supporting Material</a:t>
            </a:r>
            <a:endParaRPr lang="en-AU" dirty="0"/>
          </a:p>
        </p:txBody>
      </p:sp>
    </p:spTree>
    <p:extLst>
      <p:ext uri="{BB962C8B-B14F-4D97-AF65-F5344CB8AC3E}">
        <p14:creationId xmlns:p14="http://schemas.microsoft.com/office/powerpoint/2010/main" val="2419549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AU" sz="3000" dirty="0" smtClean="0">
                <a:solidFill>
                  <a:srgbClr val="FF0000"/>
                </a:solidFill>
                <a:ea typeface="ＭＳ Ｐゴシック" pitchFamily="34" charset="-128"/>
              </a:rPr>
              <a:t>Questions for consideration</a:t>
            </a:r>
            <a:br>
              <a:rPr lang="en-AU" sz="3000" dirty="0" smtClean="0">
                <a:solidFill>
                  <a:srgbClr val="FF0000"/>
                </a:solidFill>
                <a:ea typeface="ＭＳ Ｐゴシック" pitchFamily="34" charset="-128"/>
              </a:rPr>
            </a:br>
            <a:endParaRPr lang="en-AU" dirty="0">
              <a:solidFill>
                <a:srgbClr val="FF0000"/>
              </a:solidFill>
            </a:endParaRPr>
          </a:p>
        </p:txBody>
      </p:sp>
      <p:sp>
        <p:nvSpPr>
          <p:cNvPr id="3" name="Content Placeholder 2"/>
          <p:cNvSpPr>
            <a:spLocks noGrp="1"/>
          </p:cNvSpPr>
          <p:nvPr>
            <p:ph idx="1"/>
          </p:nvPr>
        </p:nvSpPr>
        <p:spPr/>
        <p:txBody>
          <a:bodyPr>
            <a:normAutofit/>
          </a:bodyPr>
          <a:lstStyle/>
          <a:p>
            <a:pPr marL="692150" lvl="2" indent="-292100">
              <a:lnSpc>
                <a:spcPct val="110000"/>
              </a:lnSpc>
              <a:spcBef>
                <a:spcPts val="0"/>
              </a:spcBef>
              <a:buClr>
                <a:schemeClr val="accent1"/>
              </a:buClr>
              <a:buSzPct val="70000"/>
              <a:buFont typeface="Wingdings 2"/>
              <a:buChar char=""/>
              <a:defRPr/>
            </a:pPr>
            <a:r>
              <a:rPr lang="en-AU" sz="2700" dirty="0" smtClean="0">
                <a:ea typeface="ＭＳ Ｐゴシック" pitchFamily="34" charset="-128"/>
              </a:rPr>
              <a:t>Are </a:t>
            </a:r>
            <a:r>
              <a:rPr lang="en-AU" sz="2700" dirty="0">
                <a:ea typeface="ＭＳ Ｐゴシック" pitchFamily="34" charset="-128"/>
              </a:rPr>
              <a:t>all the key players included in this network? </a:t>
            </a:r>
          </a:p>
          <a:p>
            <a:pPr marL="692150" lvl="2" indent="-292100">
              <a:lnSpc>
                <a:spcPct val="110000"/>
              </a:lnSpc>
              <a:spcBef>
                <a:spcPts val="0"/>
              </a:spcBef>
              <a:buClr>
                <a:schemeClr val="accent1"/>
              </a:buClr>
              <a:buSzPct val="70000"/>
              <a:buFont typeface="Wingdings 2"/>
              <a:buChar char=""/>
              <a:defRPr/>
            </a:pPr>
            <a:r>
              <a:rPr lang="en-AU" sz="2700" dirty="0">
                <a:ea typeface="ＭＳ Ｐゴシック" pitchFamily="34" charset="-128"/>
              </a:rPr>
              <a:t>Does this analysis outcome, meet the purpose of the network? By increasing the density (facilitating ties in-between other actors) the network becomes more cohesive and can more effectively coordinate action and share information</a:t>
            </a:r>
          </a:p>
          <a:p>
            <a:pPr marL="692150" lvl="2" indent="-292100">
              <a:lnSpc>
                <a:spcPct val="110000"/>
              </a:lnSpc>
              <a:spcBef>
                <a:spcPts val="0"/>
              </a:spcBef>
              <a:buClr>
                <a:schemeClr val="accent1"/>
              </a:buClr>
              <a:buSzPct val="70000"/>
              <a:buFont typeface="Wingdings 2"/>
              <a:buChar char=""/>
              <a:defRPr/>
            </a:pPr>
            <a:r>
              <a:rPr lang="en-AU" sz="2700" dirty="0">
                <a:ea typeface="ＭＳ Ｐゴシック" pitchFamily="34" charset="-128"/>
              </a:rPr>
              <a:t>Low density and higher number of weaker ties is an opportunity to facilitate new relations and increase information </a:t>
            </a:r>
            <a:r>
              <a:rPr lang="en-AU" sz="2700" dirty="0" smtClean="0">
                <a:ea typeface="ＭＳ Ｐゴシック" pitchFamily="34" charset="-128"/>
              </a:rPr>
              <a:t>flows</a:t>
            </a:r>
            <a:endParaRPr lang="en-AU" sz="2700" dirty="0">
              <a:ea typeface="ＭＳ Ｐゴシック" pitchFamily="34" charset="-128"/>
            </a:endParaRPr>
          </a:p>
        </p:txBody>
      </p:sp>
    </p:spTree>
    <p:extLst>
      <p:ext uri="{BB962C8B-B14F-4D97-AF65-F5344CB8AC3E}">
        <p14:creationId xmlns:p14="http://schemas.microsoft.com/office/powerpoint/2010/main" val="2053288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IRC (Brisbane) Connectivity</a:t>
            </a:r>
            <a:br>
              <a:rPr lang="en-AU" dirty="0" smtClean="0"/>
            </a:br>
            <a:r>
              <a:rPr lang="en-AU" dirty="0" smtClean="0"/>
              <a:t>Business Sector</a:t>
            </a:r>
            <a:endParaRPr lang="en-AU" dirty="0"/>
          </a:p>
        </p:txBody>
      </p:sp>
      <p:sp>
        <p:nvSpPr>
          <p:cNvPr id="3" name="Content Placeholder 2"/>
          <p:cNvSpPr>
            <a:spLocks noGrp="1"/>
          </p:cNvSpPr>
          <p:nvPr>
            <p:ph idx="1"/>
          </p:nvPr>
        </p:nvSpPr>
        <p:spPr>
          <a:xfrm>
            <a:off x="457200" y="1600200"/>
            <a:ext cx="8229600" cy="4853136"/>
          </a:xfrm>
        </p:spPr>
        <p:txBody>
          <a:bodyPr>
            <a:normAutofit fontScale="55000" lnSpcReduction="20000"/>
          </a:bodyPr>
          <a:lstStyle/>
          <a:p>
            <a:pPr marL="292100" lvl="1" indent="-292100">
              <a:lnSpc>
                <a:spcPct val="110000"/>
              </a:lnSpc>
              <a:spcBef>
                <a:spcPts val="0"/>
              </a:spcBef>
              <a:buClr>
                <a:schemeClr val="accent1"/>
              </a:buClr>
              <a:buSzPct val="70000"/>
              <a:buFont typeface="Wingdings 2"/>
              <a:buChar char=""/>
              <a:defRPr/>
            </a:pPr>
            <a:r>
              <a:rPr lang="en-AU" sz="3400" dirty="0">
                <a:ea typeface="ＭＳ Ｐゴシック" pitchFamily="34" charset="-128"/>
              </a:rPr>
              <a:t>IRC Network is an Ego-network </a:t>
            </a:r>
          </a:p>
          <a:p>
            <a:pPr marL="692150" lvl="2" indent="-292100">
              <a:lnSpc>
                <a:spcPct val="110000"/>
              </a:lnSpc>
              <a:spcBef>
                <a:spcPts val="0"/>
              </a:spcBef>
              <a:buClr>
                <a:schemeClr val="accent1"/>
              </a:buClr>
              <a:buSzPct val="70000"/>
              <a:buFont typeface="Wingdings 2"/>
              <a:buChar char=""/>
              <a:defRPr/>
            </a:pPr>
            <a:r>
              <a:rPr lang="en-AU" sz="3000" dirty="0">
                <a:ea typeface="ＭＳ Ｐゴシック" pitchFamily="34" charset="-128"/>
              </a:rPr>
              <a:t>Relational strength:  42% strong, 25% medium, 33% weak</a:t>
            </a:r>
          </a:p>
          <a:p>
            <a:pPr marL="292100" lvl="1" indent="-292100">
              <a:lnSpc>
                <a:spcPct val="110000"/>
              </a:lnSpc>
              <a:spcBef>
                <a:spcPts val="0"/>
              </a:spcBef>
              <a:buClr>
                <a:schemeClr val="accent1"/>
              </a:buClr>
              <a:buSzPct val="70000"/>
              <a:buFont typeface="Wingdings 2"/>
              <a:buChar char=""/>
              <a:defRPr/>
            </a:pPr>
            <a:r>
              <a:rPr lang="en-AU" sz="3400" dirty="0">
                <a:ea typeface="ＭＳ Ｐゴシック" pitchFamily="34" charset="-128"/>
              </a:rPr>
              <a:t>Large network – many actors/nodes</a:t>
            </a:r>
          </a:p>
          <a:p>
            <a:pPr marL="692150" lvl="2" indent="-292100">
              <a:lnSpc>
                <a:spcPct val="110000"/>
              </a:lnSpc>
              <a:spcBef>
                <a:spcPts val="0"/>
              </a:spcBef>
              <a:buClr>
                <a:schemeClr val="accent1"/>
              </a:buClr>
              <a:buSzPct val="70000"/>
              <a:buFont typeface="Wingdings 2"/>
              <a:buChar char=""/>
              <a:defRPr/>
            </a:pPr>
            <a:r>
              <a:rPr lang="en-AU" sz="2900" dirty="0">
                <a:ea typeface="ＭＳ Ｐゴシック" pitchFamily="34" charset="-128"/>
              </a:rPr>
              <a:t>Larger networks are harder to manage and/or coordinate, unless most actors are on a same page/mission</a:t>
            </a:r>
          </a:p>
          <a:p>
            <a:pPr marL="692150" lvl="2" indent="-292100">
              <a:lnSpc>
                <a:spcPct val="110000"/>
              </a:lnSpc>
              <a:spcBef>
                <a:spcPts val="0"/>
              </a:spcBef>
              <a:buClr>
                <a:schemeClr val="accent1"/>
              </a:buClr>
              <a:buSzPct val="70000"/>
              <a:buFont typeface="Wingdings 2"/>
              <a:buChar char=""/>
              <a:defRPr/>
            </a:pPr>
            <a:r>
              <a:rPr lang="en-AU" sz="2900" dirty="0">
                <a:ea typeface="ＭＳ Ｐゴシック" pitchFamily="34" charset="-128"/>
              </a:rPr>
              <a:t>Good spread of relationship strengths </a:t>
            </a:r>
          </a:p>
          <a:p>
            <a:pPr marL="692150" lvl="2" indent="-292100">
              <a:lnSpc>
                <a:spcPct val="110000"/>
              </a:lnSpc>
              <a:spcBef>
                <a:spcPts val="0"/>
              </a:spcBef>
              <a:buClr>
                <a:schemeClr val="accent1"/>
              </a:buClr>
              <a:buSzPct val="70000"/>
              <a:buFont typeface="Wingdings 2"/>
              <a:buChar char=""/>
              <a:defRPr/>
            </a:pPr>
            <a:r>
              <a:rPr lang="en-AU" sz="2900" dirty="0">
                <a:ea typeface="ＭＳ Ｐゴシック" pitchFamily="34" charset="-128"/>
              </a:rPr>
              <a:t>The size makes it difficult for IRC (as the centre) to keep up with the relationships</a:t>
            </a:r>
          </a:p>
          <a:p>
            <a:pPr marL="1149350" lvl="3" indent="-292100">
              <a:lnSpc>
                <a:spcPct val="110000"/>
              </a:lnSpc>
              <a:spcBef>
                <a:spcPts val="0"/>
              </a:spcBef>
              <a:buClr>
                <a:schemeClr val="accent1"/>
              </a:buClr>
              <a:buSzPct val="70000"/>
              <a:buFont typeface="Wingdings 2"/>
              <a:buChar char=""/>
              <a:defRPr/>
            </a:pPr>
            <a:r>
              <a:rPr lang="en-AU" sz="2600" dirty="0">
                <a:ea typeface="ＭＳ Ｐゴシック" pitchFamily="34" charset="-128"/>
              </a:rPr>
              <a:t>There is an apparent need to be more strategic – leverage from strong relationships and focus on building up medium &amp; weaker ones, as strategically relevant</a:t>
            </a:r>
          </a:p>
          <a:p>
            <a:pPr marL="1149350" lvl="3" indent="-292100">
              <a:lnSpc>
                <a:spcPct val="110000"/>
              </a:lnSpc>
              <a:spcBef>
                <a:spcPts val="0"/>
              </a:spcBef>
              <a:buClr>
                <a:schemeClr val="accent1"/>
              </a:buClr>
              <a:buSzPct val="70000"/>
              <a:buFont typeface="Wingdings 2"/>
              <a:buChar char=""/>
              <a:defRPr/>
            </a:pPr>
            <a:r>
              <a:rPr lang="en-AU" sz="2600" dirty="0">
                <a:ea typeface="ＭＳ Ｐゴシック" pitchFamily="34" charset="-128"/>
              </a:rPr>
              <a:t>Larger networks have a higher potential for ‘sleepers’ (unused sources of information), and actors tend to drop out when not enough interaction occurs</a:t>
            </a:r>
          </a:p>
          <a:p>
            <a:pPr marL="914400" lvl="2" indent="0">
              <a:buNone/>
            </a:pPr>
            <a:r>
              <a:rPr lang="en-AU" dirty="0" smtClean="0"/>
              <a:t> </a:t>
            </a:r>
          </a:p>
          <a:p>
            <a:pPr marL="292100" lvl="1" indent="-292100">
              <a:lnSpc>
                <a:spcPct val="110000"/>
              </a:lnSpc>
              <a:spcBef>
                <a:spcPts val="0"/>
              </a:spcBef>
              <a:buClr>
                <a:schemeClr val="accent1"/>
              </a:buClr>
              <a:buSzPct val="70000"/>
              <a:buFont typeface="Wingdings 2"/>
              <a:buChar char=""/>
              <a:defRPr/>
            </a:pPr>
            <a:r>
              <a:rPr lang="en-AU" sz="3400" dirty="0">
                <a:ea typeface="ＭＳ Ｐゴシック" pitchFamily="34" charset="-128"/>
              </a:rPr>
              <a:t>Two small clusters within the network</a:t>
            </a:r>
          </a:p>
          <a:p>
            <a:pPr marL="692150" lvl="2" indent="-292100">
              <a:lnSpc>
                <a:spcPct val="110000"/>
              </a:lnSpc>
              <a:spcBef>
                <a:spcPts val="0"/>
              </a:spcBef>
              <a:buClr>
                <a:schemeClr val="accent1"/>
              </a:buClr>
              <a:buSzPct val="70000"/>
              <a:buFont typeface="Wingdings 2"/>
              <a:buChar char=""/>
              <a:defRPr/>
            </a:pPr>
            <a:r>
              <a:rPr lang="en-AU" sz="2900" dirty="0">
                <a:ea typeface="ＭＳ Ｐゴシック" pitchFamily="34" charset="-128"/>
              </a:rPr>
              <a:t>Business Enterprise Centres</a:t>
            </a:r>
          </a:p>
          <a:p>
            <a:pPr marL="692150" lvl="2" indent="-292100">
              <a:lnSpc>
                <a:spcPct val="110000"/>
              </a:lnSpc>
              <a:spcBef>
                <a:spcPts val="0"/>
              </a:spcBef>
              <a:buClr>
                <a:schemeClr val="accent1"/>
              </a:buClr>
              <a:buSzPct val="70000"/>
              <a:buFont typeface="Wingdings 2"/>
              <a:buChar char=""/>
              <a:defRPr/>
            </a:pPr>
            <a:r>
              <a:rPr lang="en-AU" sz="2900" dirty="0">
                <a:ea typeface="ＭＳ Ｐゴシック" pitchFamily="34" charset="-128"/>
              </a:rPr>
              <a:t>Economic Development Offices </a:t>
            </a:r>
          </a:p>
          <a:p>
            <a:pPr marL="292100" lvl="1" indent="-292100">
              <a:lnSpc>
                <a:spcPct val="110000"/>
              </a:lnSpc>
              <a:spcBef>
                <a:spcPts val="0"/>
              </a:spcBef>
              <a:buClr>
                <a:schemeClr val="accent1"/>
              </a:buClr>
              <a:buSzPct val="70000"/>
              <a:buFont typeface="Wingdings 2"/>
              <a:buChar char=""/>
              <a:defRPr/>
            </a:pPr>
            <a:r>
              <a:rPr lang="en-AU" sz="3400" dirty="0">
                <a:ea typeface="ＭＳ Ｐゴシック" pitchFamily="34" charset="-128"/>
              </a:rPr>
              <a:t>Likely based on commonality/</a:t>
            </a:r>
            <a:r>
              <a:rPr lang="en-AU" sz="3400" dirty="0" err="1">
                <a:ea typeface="ＭＳ Ｐゴシック" pitchFamily="34" charset="-128"/>
              </a:rPr>
              <a:t>heterogeniety</a:t>
            </a:r>
            <a:r>
              <a:rPr lang="en-AU" sz="3400" dirty="0">
                <a:ea typeface="ＭＳ Ｐゴシック" pitchFamily="34" charset="-128"/>
              </a:rPr>
              <a:t> – like actors links with like actors</a:t>
            </a:r>
          </a:p>
          <a:p>
            <a:pPr marL="692150" lvl="2" indent="-292100">
              <a:lnSpc>
                <a:spcPct val="110000"/>
              </a:lnSpc>
              <a:spcBef>
                <a:spcPts val="0"/>
              </a:spcBef>
              <a:buClr>
                <a:schemeClr val="accent1"/>
              </a:buClr>
              <a:buSzPct val="70000"/>
              <a:buFont typeface="Wingdings 2"/>
              <a:buChar char=""/>
              <a:defRPr/>
            </a:pPr>
            <a:r>
              <a:rPr lang="en-AU" sz="2900" dirty="0">
                <a:ea typeface="ＭＳ Ｐゴシック" pitchFamily="34" charset="-128"/>
              </a:rPr>
              <a:t>The BEC cluster appears equal in value</a:t>
            </a:r>
          </a:p>
          <a:p>
            <a:pPr marL="692150" lvl="2" indent="-292100">
              <a:lnSpc>
                <a:spcPct val="110000"/>
              </a:lnSpc>
              <a:spcBef>
                <a:spcPts val="0"/>
              </a:spcBef>
              <a:buClr>
                <a:schemeClr val="accent1"/>
              </a:buClr>
              <a:buSzPct val="70000"/>
              <a:buFont typeface="Wingdings 2"/>
              <a:buChar char=""/>
              <a:defRPr/>
            </a:pPr>
            <a:r>
              <a:rPr lang="en-AU" sz="2900" dirty="0">
                <a:ea typeface="ＭＳ Ｐゴシック" pitchFamily="34" charset="-128"/>
              </a:rPr>
              <a:t>Logan Seems to be central in the EDO cluster</a:t>
            </a:r>
          </a:p>
          <a:p>
            <a:endParaRPr lang="en-AU" dirty="0"/>
          </a:p>
        </p:txBody>
      </p:sp>
    </p:spTree>
    <p:extLst>
      <p:ext uri="{BB962C8B-B14F-4D97-AF65-F5344CB8AC3E}">
        <p14:creationId xmlns:p14="http://schemas.microsoft.com/office/powerpoint/2010/main" val="1111645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AU" sz="3400" dirty="0" smtClean="0">
                <a:solidFill>
                  <a:srgbClr val="FF0000"/>
                </a:solidFill>
                <a:ea typeface="ＭＳ Ｐゴシック" pitchFamily="34" charset="-128"/>
              </a:rPr>
              <a:t>Questions for consideration</a:t>
            </a:r>
            <a:endParaRPr lang="en-AU"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692150" lvl="2" indent="-292100">
              <a:lnSpc>
                <a:spcPct val="110000"/>
              </a:lnSpc>
              <a:spcBef>
                <a:spcPts val="0"/>
              </a:spcBef>
              <a:buClr>
                <a:schemeClr val="accent1"/>
              </a:buClr>
              <a:buSzPct val="70000"/>
              <a:buFont typeface="Wingdings 2"/>
              <a:buChar char=""/>
              <a:defRPr/>
            </a:pPr>
            <a:r>
              <a:rPr lang="en-AU" sz="2900" dirty="0" smtClean="0">
                <a:ea typeface="ＭＳ Ｐゴシック" pitchFamily="34" charset="-128"/>
              </a:rPr>
              <a:t>Larger </a:t>
            </a:r>
            <a:r>
              <a:rPr lang="en-AU" sz="2900" dirty="0">
                <a:ea typeface="ＭＳ Ｐゴシック" pitchFamily="34" charset="-128"/>
              </a:rPr>
              <a:t>networks are more vulnerable. Can </a:t>
            </a:r>
            <a:r>
              <a:rPr lang="en-AU" sz="2900" dirty="0" smtClean="0">
                <a:ea typeface="ＭＳ Ｐゴシック" pitchFamily="34" charset="-128"/>
              </a:rPr>
              <a:t>resilience be increase by </a:t>
            </a:r>
            <a:r>
              <a:rPr lang="en-AU" sz="2900" dirty="0">
                <a:ea typeface="ＭＳ Ｐゴシック" pitchFamily="34" charset="-128"/>
              </a:rPr>
              <a:t>facilitating clusters within the network, such as the cluster around the Business Enterprise Centres and the Economic Development Offices?</a:t>
            </a:r>
          </a:p>
          <a:p>
            <a:pPr marL="692150" lvl="2" indent="-292100">
              <a:lnSpc>
                <a:spcPct val="110000"/>
              </a:lnSpc>
              <a:spcBef>
                <a:spcPts val="0"/>
              </a:spcBef>
              <a:buClr>
                <a:schemeClr val="accent1"/>
              </a:buClr>
              <a:buSzPct val="70000"/>
              <a:buFont typeface="Wingdings 2"/>
              <a:buChar char=""/>
              <a:defRPr/>
            </a:pPr>
            <a:r>
              <a:rPr lang="en-AU" sz="2900" dirty="0">
                <a:ea typeface="ＭＳ Ｐゴシック" pitchFamily="34" charset="-128"/>
              </a:rPr>
              <a:t>Why is Logan central in the BEC cluster? What can IRC learn/gain from nurturing this relation?</a:t>
            </a:r>
          </a:p>
          <a:p>
            <a:pPr marL="692150" lvl="2" indent="-292100">
              <a:lnSpc>
                <a:spcPct val="110000"/>
              </a:lnSpc>
              <a:spcBef>
                <a:spcPts val="0"/>
              </a:spcBef>
              <a:buClr>
                <a:schemeClr val="accent1"/>
              </a:buClr>
              <a:buSzPct val="70000"/>
              <a:buFont typeface="Wingdings 2"/>
              <a:buChar char=""/>
              <a:defRPr/>
            </a:pPr>
            <a:r>
              <a:rPr lang="en-AU" sz="2900" dirty="0">
                <a:ea typeface="ＭＳ Ｐゴシック" pitchFamily="34" charset="-128"/>
              </a:rPr>
              <a:t>Why are some actors, for example UKTI and BEDO, not linked into the smaller clusters? What can IRC offer to increase interrelationships for these clusters?</a:t>
            </a:r>
          </a:p>
          <a:p>
            <a:endParaRPr lang="en-AU" dirty="0"/>
          </a:p>
        </p:txBody>
      </p:sp>
    </p:spTree>
    <p:extLst>
      <p:ext uri="{BB962C8B-B14F-4D97-AF65-F5344CB8AC3E}">
        <p14:creationId xmlns:p14="http://schemas.microsoft.com/office/powerpoint/2010/main" val="1306021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Conclusions </a:t>
            </a:r>
            <a:endParaRPr lang="en-AU" dirty="0"/>
          </a:p>
        </p:txBody>
      </p:sp>
      <p:sp>
        <p:nvSpPr>
          <p:cNvPr id="3" name="Content Placeholder 2"/>
          <p:cNvSpPr>
            <a:spLocks noGrp="1"/>
          </p:cNvSpPr>
          <p:nvPr>
            <p:ph idx="1"/>
          </p:nvPr>
        </p:nvSpPr>
        <p:spPr/>
        <p:txBody>
          <a:bodyPr>
            <a:normAutofit fontScale="70000" lnSpcReduction="20000"/>
          </a:bodyPr>
          <a:lstStyle/>
          <a:p>
            <a:pPr marL="292100" indent="-292100">
              <a:lnSpc>
                <a:spcPct val="110000"/>
              </a:lnSpc>
              <a:spcBef>
                <a:spcPts val="0"/>
              </a:spcBef>
              <a:buClr>
                <a:schemeClr val="accent1"/>
              </a:buClr>
              <a:buSzPct val="70000"/>
              <a:buFont typeface="Wingdings 2"/>
              <a:buChar char=""/>
              <a:defRPr/>
            </a:pPr>
            <a:r>
              <a:rPr lang="en-AU" sz="3100" dirty="0">
                <a:ea typeface="ＭＳ Ｐゴシック" pitchFamily="34" charset="-128"/>
              </a:rPr>
              <a:t>The IRC overall, appears to nurture a balanced set of relations. Approx. 43% of relations is strong and another 30% is of medium strength</a:t>
            </a:r>
          </a:p>
          <a:p>
            <a:pPr marL="292100" indent="-292100">
              <a:lnSpc>
                <a:spcPct val="110000"/>
              </a:lnSpc>
              <a:spcBef>
                <a:spcPts val="0"/>
              </a:spcBef>
              <a:buClr>
                <a:schemeClr val="accent1"/>
              </a:buClr>
              <a:buSzPct val="70000"/>
              <a:buFont typeface="Wingdings 2"/>
              <a:buChar char=""/>
              <a:defRPr/>
            </a:pPr>
            <a:r>
              <a:rPr lang="en-AU" sz="3100" dirty="0">
                <a:ea typeface="ＭＳ Ｐゴシック" pitchFamily="34" charset="-128"/>
              </a:rPr>
              <a:t>Good mix of government/business/university </a:t>
            </a:r>
          </a:p>
          <a:p>
            <a:pPr marL="692150" lvl="2" indent="-292100">
              <a:lnSpc>
                <a:spcPct val="110000"/>
              </a:lnSpc>
              <a:spcBef>
                <a:spcPts val="0"/>
              </a:spcBef>
              <a:buClr>
                <a:schemeClr val="accent1"/>
              </a:buClr>
              <a:buSzPct val="70000"/>
              <a:buFont typeface="Wingdings 2"/>
              <a:buChar char=""/>
              <a:defRPr/>
            </a:pPr>
            <a:r>
              <a:rPr lang="en-AU" sz="2700" dirty="0">
                <a:ea typeface="ＭＳ Ｐゴシック" pitchFamily="34" charset="-128"/>
              </a:rPr>
              <a:t>IRC has covered the ‘Triple Helix’. This is essential for its balance in information sharing and coordinating actions</a:t>
            </a:r>
          </a:p>
          <a:p>
            <a:pPr marL="692150" lvl="2" indent="-292100">
              <a:lnSpc>
                <a:spcPct val="110000"/>
              </a:lnSpc>
              <a:spcBef>
                <a:spcPts val="0"/>
              </a:spcBef>
              <a:buClr>
                <a:schemeClr val="accent1"/>
              </a:buClr>
              <a:buSzPct val="70000"/>
              <a:buFont typeface="Wingdings 2"/>
              <a:buChar char=""/>
              <a:defRPr/>
            </a:pPr>
            <a:r>
              <a:rPr lang="en-AU" sz="2700" dirty="0">
                <a:ea typeface="ＭＳ Ｐゴシック" pitchFamily="34" charset="-128"/>
              </a:rPr>
              <a:t>The covered networks are each Hub ‘n Spoke networks, with the IRC at the centre. Hub ‘n Spoke models add additional stress to the actor in the centre as the main ‘glue’ for the </a:t>
            </a:r>
            <a:r>
              <a:rPr lang="en-AU" sz="2700" dirty="0" smtClean="0">
                <a:ea typeface="ＭＳ Ｐゴシック" pitchFamily="34" charset="-128"/>
              </a:rPr>
              <a:t>network</a:t>
            </a:r>
            <a:endParaRPr lang="en-AU" sz="2700" dirty="0">
              <a:ea typeface="ＭＳ Ｐゴシック" pitchFamily="34" charset="-128"/>
            </a:endParaRPr>
          </a:p>
          <a:p>
            <a:pPr marL="1149350" lvl="3" indent="-292100">
              <a:lnSpc>
                <a:spcPct val="110000"/>
              </a:lnSpc>
              <a:spcBef>
                <a:spcPts val="0"/>
              </a:spcBef>
              <a:buClr>
                <a:schemeClr val="accent1"/>
              </a:buClr>
              <a:buSzPct val="70000"/>
              <a:buFont typeface="Wingdings 2"/>
              <a:buChar char=""/>
              <a:defRPr/>
            </a:pPr>
            <a:r>
              <a:rPr lang="en-AU" sz="2300" dirty="0">
                <a:ea typeface="ＭＳ Ｐゴシック" pitchFamily="34" charset="-128"/>
              </a:rPr>
              <a:t>To increase the health of the network, additional clusters can be facilitated to make the networks more resilient</a:t>
            </a:r>
          </a:p>
          <a:p>
            <a:pPr marL="1149350" lvl="3" indent="-292100">
              <a:lnSpc>
                <a:spcPct val="110000"/>
              </a:lnSpc>
              <a:spcBef>
                <a:spcPts val="0"/>
              </a:spcBef>
              <a:buClr>
                <a:schemeClr val="accent1"/>
              </a:buClr>
              <a:buSzPct val="70000"/>
              <a:buFont typeface="Wingdings 2"/>
              <a:buChar char=""/>
              <a:defRPr/>
            </a:pPr>
            <a:r>
              <a:rPr lang="en-AU" sz="2300" dirty="0">
                <a:ea typeface="ＭＳ Ｐゴシック" pitchFamily="34" charset="-128"/>
              </a:rPr>
              <a:t>There is an apparent potential to increase strategic relationships with more important actors, and facilitate more information sharing among actors</a:t>
            </a:r>
          </a:p>
          <a:p>
            <a:pPr marL="292100" indent="-292100">
              <a:lnSpc>
                <a:spcPct val="110000"/>
              </a:lnSpc>
              <a:spcBef>
                <a:spcPts val="0"/>
              </a:spcBef>
              <a:buClr>
                <a:schemeClr val="accent1"/>
              </a:buClr>
              <a:buSzPct val="70000"/>
              <a:buFont typeface="Wingdings 2"/>
              <a:buChar char=""/>
              <a:defRPr/>
            </a:pPr>
            <a:r>
              <a:rPr lang="en-AU" sz="3100" dirty="0">
                <a:ea typeface="ＭＳ Ｐゴシック" pitchFamily="34" charset="-128"/>
              </a:rPr>
              <a:t>Across the networks, the IRC has a healthy mix of relational strengths with all the various types of stakeholders (state and federal government, business, associations, offices and universities</a:t>
            </a:r>
          </a:p>
        </p:txBody>
      </p:sp>
    </p:spTree>
    <p:extLst>
      <p:ext uri="{BB962C8B-B14F-4D97-AF65-F5344CB8AC3E}">
        <p14:creationId xmlns:p14="http://schemas.microsoft.com/office/powerpoint/2010/main" val="2972352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AU" dirty="0" smtClean="0"/>
              <a:t>Conclusions (cont.)</a:t>
            </a:r>
            <a:endParaRPr lang="en-AU" dirty="0"/>
          </a:p>
        </p:txBody>
      </p:sp>
      <p:sp>
        <p:nvSpPr>
          <p:cNvPr id="4" name="Content Placeholder 3"/>
          <p:cNvSpPr>
            <a:spLocks noGrp="1"/>
          </p:cNvSpPr>
          <p:nvPr>
            <p:ph idx="1"/>
          </p:nvPr>
        </p:nvSpPr>
        <p:spPr>
          <a:xfrm>
            <a:off x="467544" y="1484784"/>
            <a:ext cx="8229600" cy="4857403"/>
          </a:xfrm>
        </p:spPr>
        <p:txBody>
          <a:bodyPr>
            <a:normAutofit fontScale="85000" lnSpcReduction="10000"/>
          </a:bodyPr>
          <a:lstStyle/>
          <a:p>
            <a:pPr marL="292100" indent="-292100">
              <a:lnSpc>
                <a:spcPct val="110000"/>
              </a:lnSpc>
              <a:spcBef>
                <a:spcPts val="0"/>
              </a:spcBef>
              <a:buClr>
                <a:schemeClr val="accent1"/>
              </a:buClr>
              <a:buSzPct val="70000"/>
              <a:buFont typeface="Wingdings 2"/>
              <a:buChar char=""/>
              <a:defRPr/>
            </a:pPr>
            <a:r>
              <a:rPr lang="en-AU" dirty="0">
                <a:ea typeface="ＭＳ Ｐゴシック" pitchFamily="34" charset="-128"/>
              </a:rPr>
              <a:t>The </a:t>
            </a:r>
            <a:r>
              <a:rPr lang="en-AU" dirty="0" smtClean="0">
                <a:ea typeface="ＭＳ Ｐゴシック" pitchFamily="34" charset="-128"/>
              </a:rPr>
              <a:t>SNA analysis </a:t>
            </a:r>
            <a:r>
              <a:rPr lang="en-AU" dirty="0">
                <a:ea typeface="ＭＳ Ｐゴシック" pitchFamily="34" charset="-128"/>
              </a:rPr>
              <a:t>provides </a:t>
            </a:r>
            <a:r>
              <a:rPr lang="en-AU" dirty="0" smtClean="0">
                <a:ea typeface="ＭＳ Ｐゴシック" pitchFamily="34" charset="-128"/>
              </a:rPr>
              <a:t>useful </a:t>
            </a:r>
            <a:r>
              <a:rPr lang="en-AU" b="1" dirty="0" smtClean="0">
                <a:ea typeface="ＭＳ Ｐゴシック" pitchFamily="34" charset="-128"/>
              </a:rPr>
              <a:t>initial</a:t>
            </a:r>
            <a:r>
              <a:rPr lang="en-AU" dirty="0" smtClean="0">
                <a:ea typeface="ＭＳ Ｐゴシック" pitchFamily="34" charset="-128"/>
              </a:rPr>
              <a:t> </a:t>
            </a:r>
            <a:r>
              <a:rPr lang="en-AU" dirty="0">
                <a:ea typeface="ＭＳ Ｐゴシック" pitchFamily="34" charset="-128"/>
              </a:rPr>
              <a:t>insights into the following: </a:t>
            </a:r>
          </a:p>
          <a:p>
            <a:pPr marL="692150" lvl="2" indent="-292100">
              <a:lnSpc>
                <a:spcPct val="110000"/>
              </a:lnSpc>
              <a:spcBef>
                <a:spcPts val="0"/>
              </a:spcBef>
              <a:buClr>
                <a:schemeClr val="accent1"/>
              </a:buClr>
              <a:buSzPct val="70000"/>
              <a:buFont typeface="Wingdings 2"/>
              <a:buChar char=""/>
              <a:defRPr/>
            </a:pPr>
            <a:r>
              <a:rPr lang="en-AU" dirty="0">
                <a:ea typeface="ＭＳ Ｐゴシック" pitchFamily="34" charset="-128"/>
              </a:rPr>
              <a:t>Existing network relationships and ties </a:t>
            </a:r>
          </a:p>
          <a:p>
            <a:pPr marL="692150" lvl="2" indent="-292100">
              <a:lnSpc>
                <a:spcPct val="110000"/>
              </a:lnSpc>
              <a:spcBef>
                <a:spcPts val="0"/>
              </a:spcBef>
              <a:buClr>
                <a:schemeClr val="accent1"/>
              </a:buClr>
              <a:buSzPct val="70000"/>
              <a:buFont typeface="Wingdings 2"/>
              <a:buChar char=""/>
              <a:defRPr/>
            </a:pPr>
            <a:r>
              <a:rPr lang="en-AU" dirty="0">
                <a:ea typeface="ＭＳ Ｐゴシック" pitchFamily="34" charset="-128"/>
              </a:rPr>
              <a:t>The structure &amp; functioning of the networks</a:t>
            </a:r>
          </a:p>
          <a:p>
            <a:pPr marL="292100" indent="-292100">
              <a:lnSpc>
                <a:spcPct val="110000"/>
              </a:lnSpc>
              <a:spcBef>
                <a:spcPts val="0"/>
              </a:spcBef>
              <a:buClr>
                <a:schemeClr val="accent1"/>
              </a:buClr>
              <a:buSzPct val="70000"/>
              <a:buFont typeface="Wingdings 2"/>
              <a:buChar char=""/>
              <a:defRPr/>
            </a:pPr>
            <a:r>
              <a:rPr lang="en-AU" dirty="0">
                <a:ea typeface="ＭＳ Ｐゴシック" pitchFamily="34" charset="-128"/>
              </a:rPr>
              <a:t>The maps can be used as a diagnostic tool </a:t>
            </a:r>
            <a:r>
              <a:rPr lang="en-AU" dirty="0" smtClean="0">
                <a:ea typeface="ＭＳ Ｐゴシック" pitchFamily="34" charset="-128"/>
              </a:rPr>
              <a:t>to:</a:t>
            </a:r>
            <a:endParaRPr lang="en-AU" dirty="0">
              <a:ea typeface="ＭＳ Ｐゴシック" pitchFamily="34" charset="-128"/>
            </a:endParaRPr>
          </a:p>
          <a:p>
            <a:pPr marL="692150" lvl="2" indent="-292100">
              <a:lnSpc>
                <a:spcPct val="110000"/>
              </a:lnSpc>
              <a:spcBef>
                <a:spcPts val="0"/>
              </a:spcBef>
              <a:buClr>
                <a:schemeClr val="accent1"/>
              </a:buClr>
              <a:buSzPct val="70000"/>
              <a:buFont typeface="Wingdings 2"/>
              <a:buChar char=""/>
              <a:defRPr/>
            </a:pPr>
            <a:r>
              <a:rPr lang="en-AU" dirty="0">
                <a:ea typeface="ＭＳ Ｐゴシック" pitchFamily="34" charset="-128"/>
              </a:rPr>
              <a:t>Uncover ‘hidden’ relationships &amp; patterns of connection</a:t>
            </a:r>
          </a:p>
          <a:p>
            <a:pPr marL="692150" lvl="2" indent="-292100">
              <a:lnSpc>
                <a:spcPct val="110000"/>
              </a:lnSpc>
              <a:spcBef>
                <a:spcPts val="0"/>
              </a:spcBef>
              <a:buClr>
                <a:schemeClr val="accent1"/>
              </a:buClr>
              <a:buSzPct val="70000"/>
              <a:buFont typeface="Wingdings 2"/>
              <a:buChar char=""/>
              <a:defRPr/>
            </a:pPr>
            <a:r>
              <a:rPr lang="en-AU" dirty="0">
                <a:ea typeface="ＭＳ Ｐゴシック" pitchFamily="34" charset="-128"/>
              </a:rPr>
              <a:t>Identify ‘missing’ relationships </a:t>
            </a:r>
          </a:p>
          <a:p>
            <a:pPr marL="692150" lvl="2" indent="-292100">
              <a:lnSpc>
                <a:spcPct val="110000"/>
              </a:lnSpc>
              <a:spcBef>
                <a:spcPts val="0"/>
              </a:spcBef>
              <a:buClr>
                <a:schemeClr val="accent1"/>
              </a:buClr>
              <a:buSzPct val="70000"/>
              <a:buFont typeface="Wingdings 2"/>
              <a:buChar char=""/>
              <a:defRPr/>
            </a:pPr>
            <a:r>
              <a:rPr lang="en-AU" dirty="0">
                <a:ea typeface="ＭＳ Ｐゴシック" pitchFamily="34" charset="-128"/>
              </a:rPr>
              <a:t>Configure &amp; reconfigure networks to be ‘fit for purpose’ </a:t>
            </a:r>
          </a:p>
          <a:p>
            <a:pPr marL="1149350" lvl="3" indent="-292100">
              <a:lnSpc>
                <a:spcPct val="110000"/>
              </a:lnSpc>
              <a:spcBef>
                <a:spcPts val="0"/>
              </a:spcBef>
              <a:buClr>
                <a:schemeClr val="accent1"/>
              </a:buClr>
              <a:buSzPct val="70000"/>
              <a:buFont typeface="Wingdings 2"/>
              <a:buChar char=""/>
              <a:defRPr/>
            </a:pPr>
            <a:r>
              <a:rPr lang="en-AU" dirty="0">
                <a:ea typeface="ＭＳ Ｐゴシック" pitchFamily="34" charset="-128"/>
              </a:rPr>
              <a:t>i.e. loose ties/cooperative relationships for information sharing (incremental innovation)?</a:t>
            </a:r>
          </a:p>
          <a:p>
            <a:pPr marL="1149350" lvl="3" indent="-292100">
              <a:lnSpc>
                <a:spcPct val="110000"/>
              </a:lnSpc>
              <a:spcBef>
                <a:spcPts val="0"/>
              </a:spcBef>
              <a:buClr>
                <a:schemeClr val="accent1"/>
              </a:buClr>
              <a:buSzPct val="70000"/>
              <a:buFont typeface="Wingdings 2"/>
              <a:buChar char=""/>
              <a:defRPr/>
            </a:pPr>
            <a:r>
              <a:rPr lang="en-AU" dirty="0">
                <a:ea typeface="ＭＳ Ｐゴシック" pitchFamily="34" charset="-128"/>
              </a:rPr>
              <a:t>Medium – coordination (strong centralisation) (radical)</a:t>
            </a:r>
          </a:p>
          <a:p>
            <a:pPr marL="1149350" lvl="3" indent="-292100">
              <a:lnSpc>
                <a:spcPct val="110000"/>
              </a:lnSpc>
              <a:spcBef>
                <a:spcPts val="0"/>
              </a:spcBef>
              <a:buClr>
                <a:schemeClr val="accent1"/>
              </a:buClr>
              <a:buSzPct val="70000"/>
              <a:buFont typeface="Wingdings 2"/>
              <a:buChar char=""/>
              <a:defRPr/>
            </a:pPr>
            <a:r>
              <a:rPr lang="en-AU" dirty="0">
                <a:ea typeface="ＭＳ Ｐゴシック" pitchFamily="34" charset="-128"/>
              </a:rPr>
              <a:t>Stronger ties/dense structure (core) collaboration (transformational)?</a:t>
            </a:r>
          </a:p>
          <a:p>
            <a:pPr marL="292100" indent="-292100">
              <a:lnSpc>
                <a:spcPct val="110000"/>
              </a:lnSpc>
              <a:spcBef>
                <a:spcPts val="0"/>
              </a:spcBef>
              <a:buClr>
                <a:schemeClr val="accent1"/>
              </a:buClr>
              <a:buSzPct val="70000"/>
              <a:buFont typeface="Wingdings 2"/>
              <a:buChar char=""/>
              <a:defRPr/>
            </a:pPr>
            <a:r>
              <a:rPr lang="en-AU" dirty="0">
                <a:ea typeface="ＭＳ Ｐゴシック" pitchFamily="34" charset="-128"/>
              </a:rPr>
              <a:t>Networks &amp; relationships are a transaction cost</a:t>
            </a:r>
          </a:p>
          <a:p>
            <a:pPr marL="692150" lvl="2" indent="-292100">
              <a:lnSpc>
                <a:spcPct val="110000"/>
              </a:lnSpc>
              <a:spcBef>
                <a:spcPts val="0"/>
              </a:spcBef>
              <a:buClr>
                <a:schemeClr val="accent1"/>
              </a:buClr>
              <a:buSzPct val="70000"/>
              <a:buFont typeface="Wingdings 2"/>
              <a:buChar char=""/>
              <a:defRPr/>
            </a:pPr>
            <a:r>
              <a:rPr lang="en-AU" dirty="0">
                <a:ea typeface="ＭＳ Ｐゴシック" pitchFamily="34" charset="-128"/>
              </a:rPr>
              <a:t>Relationships must be leveraged to produce outcomes</a:t>
            </a:r>
          </a:p>
          <a:p>
            <a:pPr marL="692150" lvl="2" indent="-292100">
              <a:lnSpc>
                <a:spcPct val="110000"/>
              </a:lnSpc>
              <a:spcBef>
                <a:spcPts val="0"/>
              </a:spcBef>
              <a:buClr>
                <a:schemeClr val="accent1"/>
              </a:buClr>
              <a:buSzPct val="70000"/>
              <a:buFont typeface="Wingdings 2"/>
              <a:buChar char=""/>
              <a:defRPr/>
            </a:pPr>
            <a:r>
              <a:rPr lang="en-AU" dirty="0">
                <a:ea typeface="ＭＳ Ｐゴシック" pitchFamily="34" charset="-128"/>
              </a:rPr>
              <a:t>Points to the need for strategic approach </a:t>
            </a:r>
            <a:endParaRPr lang="en-AU" dirty="0" smtClean="0">
              <a:ea typeface="ＭＳ Ｐゴシック" pitchFamily="34" charset="-128"/>
            </a:endParaRPr>
          </a:p>
          <a:p>
            <a:pPr>
              <a:lnSpc>
                <a:spcPct val="110000"/>
              </a:lnSpc>
              <a:spcBef>
                <a:spcPts val="0"/>
              </a:spcBef>
              <a:buClr>
                <a:schemeClr val="accent1"/>
              </a:buClr>
              <a:buSzPct val="70000"/>
              <a:defRPr/>
            </a:pPr>
            <a:r>
              <a:rPr lang="en-AU" dirty="0" smtClean="0">
                <a:ea typeface="ＭＳ Ｐゴシック" pitchFamily="34" charset="-128"/>
              </a:rPr>
              <a:t>In </a:t>
            </a:r>
            <a:r>
              <a:rPr lang="en-AU" dirty="0">
                <a:ea typeface="ＭＳ Ｐゴシック" pitchFamily="34" charset="-128"/>
              </a:rPr>
              <a:t>the future, these maps can be used as evaluation tools for bench marking networks. This requires further research into the networks as the current study based on self-reported data from the ego is </a:t>
            </a:r>
            <a:r>
              <a:rPr lang="en-AU" dirty="0" smtClean="0">
                <a:ea typeface="ＭＳ Ｐゴシック" pitchFamily="34" charset="-128"/>
              </a:rPr>
              <a:t>limited</a:t>
            </a:r>
            <a:endParaRPr lang="en-AU" dirty="0">
              <a:ea typeface="ＭＳ Ｐゴシック" pitchFamily="34" charset="-128"/>
            </a:endParaRPr>
          </a:p>
        </p:txBody>
      </p:sp>
    </p:spTree>
    <p:extLst>
      <p:ext uri="{BB962C8B-B14F-4D97-AF65-F5344CB8AC3E}">
        <p14:creationId xmlns:p14="http://schemas.microsoft.com/office/powerpoint/2010/main" val="517441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Next steps</a:t>
            </a:r>
            <a:endParaRPr lang="en-AU" dirty="0"/>
          </a:p>
        </p:txBody>
      </p:sp>
      <p:sp>
        <p:nvSpPr>
          <p:cNvPr id="3" name="Content Placeholder 2"/>
          <p:cNvSpPr>
            <a:spLocks noGrp="1"/>
          </p:cNvSpPr>
          <p:nvPr>
            <p:ph idx="1"/>
          </p:nvPr>
        </p:nvSpPr>
        <p:spPr/>
        <p:txBody>
          <a:bodyPr>
            <a:normAutofit/>
          </a:bodyPr>
          <a:lstStyle/>
          <a:p>
            <a:pPr marL="292100" indent="-292100">
              <a:lnSpc>
                <a:spcPct val="90000"/>
              </a:lnSpc>
              <a:spcBef>
                <a:spcPts val="0"/>
              </a:spcBef>
              <a:buClr>
                <a:schemeClr val="accent1"/>
              </a:buClr>
              <a:buSzPct val="70000"/>
              <a:buFont typeface="Wingdings 2"/>
              <a:buChar char=""/>
              <a:defRPr/>
            </a:pPr>
            <a:r>
              <a:rPr lang="en-AU" dirty="0" smtClean="0">
                <a:ea typeface="ＭＳ Ｐゴシック" pitchFamily="34" charset="-128"/>
              </a:rPr>
              <a:t>Instructive to </a:t>
            </a:r>
            <a:r>
              <a:rPr lang="en-AU" dirty="0">
                <a:ea typeface="ＭＳ Ｐゴシック" pitchFamily="34" charset="-128"/>
              </a:rPr>
              <a:t>collect </a:t>
            </a:r>
            <a:r>
              <a:rPr lang="en-AU" dirty="0" smtClean="0">
                <a:ea typeface="ＭＳ Ｐゴシック" pitchFamily="34" charset="-128"/>
              </a:rPr>
              <a:t>data </a:t>
            </a:r>
            <a:r>
              <a:rPr lang="en-AU" dirty="0">
                <a:ea typeface="ＭＳ Ｐゴシック" pitchFamily="34" charset="-128"/>
              </a:rPr>
              <a:t>on the various networks based </a:t>
            </a:r>
            <a:r>
              <a:rPr lang="en-AU" dirty="0" smtClean="0">
                <a:ea typeface="ＭＳ Ｐゴシック" pitchFamily="34" charset="-128"/>
              </a:rPr>
              <a:t>on: </a:t>
            </a:r>
            <a:endParaRPr lang="en-AU" dirty="0">
              <a:ea typeface="ＭＳ Ｐゴシック" pitchFamily="34" charset="-128"/>
            </a:endParaRPr>
          </a:p>
          <a:p>
            <a:pPr marL="692150" lvl="2" indent="-292100">
              <a:spcBef>
                <a:spcPts val="0"/>
              </a:spcBef>
              <a:buClr>
                <a:schemeClr val="accent1"/>
              </a:buClr>
              <a:buSzPct val="70000"/>
              <a:buFont typeface="Wingdings 2"/>
              <a:buChar char=""/>
              <a:defRPr/>
            </a:pPr>
            <a:r>
              <a:rPr lang="en-AU" dirty="0">
                <a:ea typeface="ＭＳ Ｐゴシック" pitchFamily="34" charset="-128"/>
              </a:rPr>
              <a:t>Questionnaires</a:t>
            </a:r>
          </a:p>
          <a:p>
            <a:pPr marL="692150" lvl="2" indent="-292100">
              <a:spcBef>
                <a:spcPts val="0"/>
              </a:spcBef>
              <a:buClr>
                <a:schemeClr val="accent1"/>
              </a:buClr>
              <a:buSzPct val="70000"/>
              <a:buFont typeface="Wingdings 2"/>
              <a:buChar char=""/>
              <a:defRPr/>
            </a:pPr>
            <a:r>
              <a:rPr lang="en-AU" dirty="0">
                <a:ea typeface="ＭＳ Ｐゴシック" pitchFamily="34" charset="-128"/>
              </a:rPr>
              <a:t>Face-to-face interviews</a:t>
            </a:r>
          </a:p>
          <a:p>
            <a:pPr marL="692150" lvl="2" indent="-292100">
              <a:spcBef>
                <a:spcPts val="0"/>
              </a:spcBef>
              <a:buClr>
                <a:schemeClr val="accent1"/>
              </a:buClr>
              <a:buSzPct val="70000"/>
              <a:buFont typeface="Wingdings 2"/>
              <a:buChar char=""/>
              <a:defRPr/>
            </a:pPr>
            <a:r>
              <a:rPr lang="en-AU" dirty="0">
                <a:ea typeface="ＭＳ Ｐゴシック" pitchFamily="34" charset="-128"/>
              </a:rPr>
              <a:t>Documents </a:t>
            </a:r>
            <a:r>
              <a:rPr lang="en-AU" dirty="0" smtClean="0">
                <a:ea typeface="ＭＳ Ｐゴシック" pitchFamily="34" charset="-128"/>
              </a:rPr>
              <a:t>and/or </a:t>
            </a:r>
            <a:r>
              <a:rPr lang="en-AU" dirty="0">
                <a:ea typeface="ＭＳ Ｐゴシック" pitchFamily="34" charset="-128"/>
              </a:rPr>
              <a:t>reports</a:t>
            </a:r>
          </a:p>
          <a:p>
            <a:pPr marL="292100" indent="-292100">
              <a:spcBef>
                <a:spcPts val="0"/>
              </a:spcBef>
              <a:buClr>
                <a:schemeClr val="accent1"/>
              </a:buClr>
              <a:buSzPct val="70000"/>
              <a:buFont typeface="Wingdings 2"/>
              <a:buChar char=""/>
              <a:defRPr/>
            </a:pPr>
            <a:r>
              <a:rPr lang="en-AU" dirty="0">
                <a:ea typeface="ＭＳ Ｐゴシック" pitchFamily="34" charset="-128"/>
              </a:rPr>
              <a:t>Additional information on types of relationships and relationships between actors will further increase the understanding of the Innovation Atlas context and environment</a:t>
            </a:r>
          </a:p>
        </p:txBody>
      </p:sp>
    </p:spTree>
    <p:extLst>
      <p:ext uri="{BB962C8B-B14F-4D97-AF65-F5344CB8AC3E}">
        <p14:creationId xmlns:p14="http://schemas.microsoft.com/office/powerpoint/2010/main" val="3621453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Social Network Analysis (considerations)</a:t>
            </a:r>
            <a:endParaRPr lang="en-AU" dirty="0"/>
          </a:p>
        </p:txBody>
      </p:sp>
      <p:sp>
        <p:nvSpPr>
          <p:cNvPr id="3" name="Content Placeholder 2"/>
          <p:cNvSpPr>
            <a:spLocks noGrp="1"/>
          </p:cNvSpPr>
          <p:nvPr>
            <p:ph idx="1"/>
          </p:nvPr>
        </p:nvSpPr>
        <p:spPr/>
        <p:txBody>
          <a:bodyPr>
            <a:normAutofit fontScale="55000" lnSpcReduction="20000"/>
          </a:bodyPr>
          <a:lstStyle/>
          <a:p>
            <a:pPr marL="0" indent="0">
              <a:buNone/>
            </a:pPr>
            <a:r>
              <a:rPr lang="en-AU" sz="3300" dirty="0" smtClean="0"/>
              <a:t>The following slides list a set of considerations for this report and additional theoretical information to explain some of the terms used. It also contains a set of ‘Self-help Questions’ that allow to start increasing the effectiveness of strategic relations</a:t>
            </a:r>
          </a:p>
          <a:p>
            <a:endParaRPr lang="en-AU" sz="3300" dirty="0" smtClean="0"/>
          </a:p>
          <a:p>
            <a:pPr marL="292100" indent="-292100">
              <a:spcBef>
                <a:spcPts val="0"/>
              </a:spcBef>
              <a:buClr>
                <a:schemeClr val="accent1"/>
              </a:buClr>
              <a:buSzPct val="70000"/>
              <a:buFont typeface="Wingdings 2"/>
              <a:buChar char=""/>
              <a:defRPr/>
            </a:pPr>
            <a:r>
              <a:rPr lang="en-AU" sz="3300" dirty="0">
                <a:ea typeface="ＭＳ Ｐゴシック" pitchFamily="34" charset="-128"/>
              </a:rPr>
              <a:t>This report based on </a:t>
            </a:r>
            <a:r>
              <a:rPr lang="en-AU" sz="3300" dirty="0" smtClean="0">
                <a:ea typeface="ＭＳ Ｐゴシック" pitchFamily="34" charset="-128"/>
              </a:rPr>
              <a:t>ego/self </a:t>
            </a:r>
            <a:r>
              <a:rPr lang="en-AU" sz="3300" dirty="0">
                <a:ea typeface="ＭＳ Ｐゴシック" pitchFamily="34" charset="-128"/>
              </a:rPr>
              <a:t>report data</a:t>
            </a:r>
          </a:p>
          <a:p>
            <a:pPr marL="292100" indent="-292100">
              <a:spcBef>
                <a:spcPts val="0"/>
              </a:spcBef>
              <a:buClr>
                <a:schemeClr val="accent1"/>
              </a:buClr>
              <a:buSzPct val="70000"/>
              <a:buFont typeface="Wingdings 2"/>
              <a:buChar char=""/>
              <a:defRPr/>
            </a:pPr>
            <a:r>
              <a:rPr lang="en-AU" sz="3300" dirty="0">
                <a:ea typeface="ＭＳ Ｐゴシック" pitchFamily="34" charset="-128"/>
              </a:rPr>
              <a:t>Benchmarking: all networks &amp; systems are unique &amp; contextually determined, reflecting their people, history, foci &amp; </a:t>
            </a:r>
            <a:r>
              <a:rPr lang="en-AU" sz="3300" dirty="0" smtClean="0">
                <a:ea typeface="ＭＳ Ｐゴシック" pitchFamily="34" charset="-128"/>
              </a:rPr>
              <a:t>responsibilities</a:t>
            </a:r>
            <a:endParaRPr lang="en-AU" sz="3300" dirty="0">
              <a:ea typeface="ＭＳ Ｐゴシック" pitchFamily="34" charset="-128"/>
            </a:endParaRPr>
          </a:p>
          <a:p>
            <a:pPr marL="692150" lvl="2" indent="-292100">
              <a:spcBef>
                <a:spcPts val="0"/>
              </a:spcBef>
              <a:buClr>
                <a:schemeClr val="accent1"/>
              </a:buClr>
              <a:buSzPct val="70000"/>
              <a:buFont typeface="Wingdings 2"/>
              <a:buChar char=""/>
              <a:defRPr/>
            </a:pPr>
            <a:r>
              <a:rPr lang="en-AU" sz="3300" dirty="0">
                <a:ea typeface="ＭＳ Ｐゴシック" pitchFamily="34" charset="-128"/>
              </a:rPr>
              <a:t>Although there are some accepted models, </a:t>
            </a:r>
          </a:p>
          <a:p>
            <a:pPr marL="1149350" lvl="3" indent="-292100">
              <a:spcBef>
                <a:spcPts val="0"/>
              </a:spcBef>
              <a:buClr>
                <a:schemeClr val="accent1"/>
              </a:buClr>
              <a:buSzPct val="70000"/>
              <a:buFont typeface="Wingdings 2"/>
              <a:buChar char=""/>
              <a:defRPr/>
            </a:pPr>
            <a:r>
              <a:rPr lang="en-AU" sz="3300" dirty="0">
                <a:ea typeface="ＭＳ Ｐゴシック" pitchFamily="34" charset="-128"/>
              </a:rPr>
              <a:t>There are not ‘right’ or ‘correct’ patterns of connection</a:t>
            </a:r>
          </a:p>
          <a:p>
            <a:pPr marL="1606550" lvl="4" indent="-292100">
              <a:spcBef>
                <a:spcPts val="0"/>
              </a:spcBef>
              <a:buClr>
                <a:schemeClr val="accent1"/>
              </a:buClr>
              <a:buSzPct val="70000"/>
              <a:buFont typeface="Wingdings 2"/>
              <a:buChar char=""/>
              <a:defRPr/>
            </a:pPr>
            <a:r>
              <a:rPr lang="en-AU" sz="3300" dirty="0">
                <a:ea typeface="ＭＳ Ｐゴシック" pitchFamily="34" charset="-128"/>
              </a:rPr>
              <a:t>Care should be taken with cross-case comparisons</a:t>
            </a:r>
          </a:p>
          <a:p>
            <a:pPr marL="1606550" lvl="4" indent="-292100">
              <a:spcBef>
                <a:spcPts val="0"/>
              </a:spcBef>
              <a:buClr>
                <a:schemeClr val="accent1"/>
              </a:buClr>
              <a:buSzPct val="70000"/>
              <a:buFont typeface="Wingdings 2"/>
              <a:buChar char=""/>
              <a:defRPr/>
            </a:pPr>
            <a:r>
              <a:rPr lang="en-AU" sz="3300" dirty="0">
                <a:ea typeface="ＭＳ Ｐゴシック" pitchFamily="34" charset="-128"/>
              </a:rPr>
              <a:t>Coupling other methods e.g. Case study or interviews adds value</a:t>
            </a:r>
          </a:p>
          <a:p>
            <a:pPr marL="292100" indent="-292100">
              <a:spcBef>
                <a:spcPts val="0"/>
              </a:spcBef>
              <a:buClr>
                <a:schemeClr val="accent1"/>
              </a:buClr>
              <a:buSzPct val="70000"/>
              <a:buFont typeface="Wingdings 2"/>
              <a:buChar char=""/>
              <a:defRPr/>
            </a:pPr>
            <a:r>
              <a:rPr lang="en-AU" sz="3300" dirty="0">
                <a:ea typeface="ＭＳ Ｐゴシック" pitchFamily="34" charset="-128"/>
              </a:rPr>
              <a:t>While SNA offers a different approach &amp; empirical insights </a:t>
            </a:r>
            <a:r>
              <a:rPr lang="en-AU" sz="3300" dirty="0" smtClean="0">
                <a:ea typeface="ＭＳ Ｐゴシック" pitchFamily="34" charset="-128"/>
              </a:rPr>
              <a:t>into structure &amp; connections </a:t>
            </a:r>
            <a:endParaRPr lang="en-AU" sz="3300" dirty="0">
              <a:ea typeface="ＭＳ Ｐゴシック" pitchFamily="34" charset="-128"/>
            </a:endParaRPr>
          </a:p>
          <a:p>
            <a:pPr marL="692150" lvl="2" indent="-292100">
              <a:spcBef>
                <a:spcPts val="0"/>
              </a:spcBef>
              <a:buClr>
                <a:schemeClr val="accent1"/>
              </a:buClr>
              <a:buSzPct val="70000"/>
              <a:buFont typeface="Wingdings 2"/>
              <a:buChar char=""/>
              <a:defRPr/>
            </a:pPr>
            <a:r>
              <a:rPr lang="en-AU" sz="3300" dirty="0">
                <a:ea typeface="ＭＳ Ｐゴシック" pitchFamily="34" charset="-128"/>
              </a:rPr>
              <a:t>Also very useful tool to prompt good questions that stimulate genuine &amp; informed dialogue &amp; planning</a:t>
            </a:r>
          </a:p>
          <a:p>
            <a:pPr marL="1149350" lvl="3" indent="-292100">
              <a:spcBef>
                <a:spcPts val="0"/>
              </a:spcBef>
              <a:buClr>
                <a:schemeClr val="accent1"/>
              </a:buClr>
              <a:buSzPct val="70000"/>
              <a:buFont typeface="Wingdings 2"/>
              <a:buChar char=""/>
              <a:defRPr/>
            </a:pPr>
            <a:r>
              <a:rPr lang="en-AU" sz="3300" dirty="0">
                <a:ea typeface="ＭＳ Ｐゴシック" pitchFamily="34" charset="-128"/>
              </a:rPr>
              <a:t>Does this network structure support its stated purpose?</a:t>
            </a:r>
          </a:p>
          <a:p>
            <a:pPr marL="1149350" lvl="3" indent="-292100">
              <a:spcBef>
                <a:spcPts val="0"/>
              </a:spcBef>
              <a:buClr>
                <a:schemeClr val="accent1"/>
              </a:buClr>
              <a:buSzPct val="70000"/>
              <a:buFont typeface="Wingdings 2"/>
              <a:buChar char=""/>
              <a:defRPr/>
            </a:pPr>
            <a:r>
              <a:rPr lang="en-AU" sz="3300" dirty="0">
                <a:ea typeface="ＭＳ Ｐゴシック" pitchFamily="34" charset="-128"/>
              </a:rPr>
              <a:t>Are the right organisations involved?  </a:t>
            </a:r>
          </a:p>
          <a:p>
            <a:pPr lvl="1">
              <a:buNone/>
            </a:pPr>
            <a:r>
              <a:rPr lang="en-AU" dirty="0" smtClean="0"/>
              <a:t> </a:t>
            </a:r>
          </a:p>
          <a:p>
            <a:pPr lvl="3">
              <a:buNone/>
            </a:pPr>
            <a:endParaRPr lang="en-AU" dirty="0" smtClean="0"/>
          </a:p>
          <a:p>
            <a:pPr lvl="1"/>
            <a:endParaRPr lang="en-AU" dirty="0"/>
          </a:p>
        </p:txBody>
      </p:sp>
    </p:spTree>
    <p:extLst>
      <p:ext uri="{BB962C8B-B14F-4D97-AF65-F5344CB8AC3E}">
        <p14:creationId xmlns:p14="http://schemas.microsoft.com/office/powerpoint/2010/main" val="22504224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AU" dirty="0" smtClean="0"/>
              <a:t>Building networks </a:t>
            </a:r>
            <a:endParaRPr lang="en-AU" dirty="0"/>
          </a:p>
        </p:txBody>
      </p:sp>
    </p:spTree>
    <p:extLst>
      <p:ext uri="{BB962C8B-B14F-4D97-AF65-F5344CB8AC3E}">
        <p14:creationId xmlns:p14="http://schemas.microsoft.com/office/powerpoint/2010/main" val="152633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AU" dirty="0" smtClean="0"/>
              <a:t>Strategic Leveraging </a:t>
            </a:r>
            <a:endParaRPr lang="en-AU" dirty="0"/>
          </a:p>
        </p:txBody>
      </p:sp>
      <p:sp>
        <p:nvSpPr>
          <p:cNvPr id="5" name="Content Placeholder 4"/>
          <p:cNvSpPr>
            <a:spLocks noGrp="1"/>
          </p:cNvSpPr>
          <p:nvPr>
            <p:ph idx="1"/>
          </p:nvPr>
        </p:nvSpPr>
        <p:spPr/>
        <p:txBody>
          <a:bodyPr>
            <a:normAutofit fontScale="85000" lnSpcReduction="20000"/>
          </a:bodyPr>
          <a:lstStyle/>
          <a:p>
            <a:pPr marL="292100" indent="-292100">
              <a:spcBef>
                <a:spcPts val="0"/>
              </a:spcBef>
              <a:buClr>
                <a:schemeClr val="accent1"/>
              </a:buClr>
              <a:buSzPct val="70000"/>
              <a:buFont typeface="Wingdings 2"/>
              <a:buChar char=""/>
              <a:defRPr/>
            </a:pPr>
            <a:r>
              <a:rPr lang="en-AU" sz="3100" dirty="0">
                <a:ea typeface="ＭＳ Ｐゴシック" pitchFamily="34" charset="-128"/>
              </a:rPr>
              <a:t>Networks &amp; clusters based on relationships or ties:</a:t>
            </a:r>
          </a:p>
          <a:p>
            <a:pPr marL="692150" lvl="2" indent="-292100">
              <a:spcBef>
                <a:spcPts val="0"/>
              </a:spcBef>
              <a:buClr>
                <a:schemeClr val="accent1"/>
              </a:buClr>
              <a:buSzPct val="70000"/>
              <a:buFont typeface="Wingdings 2"/>
              <a:buChar char=""/>
              <a:defRPr/>
            </a:pPr>
            <a:r>
              <a:rPr lang="en-AU" sz="2700" dirty="0">
                <a:ea typeface="ＭＳ Ｐゴシック" pitchFamily="34" charset="-128"/>
              </a:rPr>
              <a:t>These are a key resource that should be drawn up on leveraged to generate new outcomes – innovations, knowledge etc</a:t>
            </a:r>
          </a:p>
          <a:p>
            <a:pPr marL="692150" lvl="2" indent="-292100">
              <a:spcBef>
                <a:spcPts val="0"/>
              </a:spcBef>
              <a:buClr>
                <a:schemeClr val="accent1"/>
              </a:buClr>
              <a:buSzPct val="70000"/>
              <a:buFont typeface="Wingdings 2"/>
              <a:buChar char=""/>
              <a:defRPr/>
            </a:pPr>
            <a:r>
              <a:rPr lang="en-AU" sz="2700" dirty="0">
                <a:ea typeface="ＭＳ Ｐゴシック" pitchFamily="34" charset="-128"/>
              </a:rPr>
              <a:t>Tendency to work/link with ties that already have a strong investment (existing social/relational capital that can be drawn upon for some time) (like linking with like)</a:t>
            </a:r>
          </a:p>
          <a:p>
            <a:pPr marL="1149350" lvl="3" indent="-292100">
              <a:spcBef>
                <a:spcPts val="0"/>
              </a:spcBef>
              <a:buClr>
                <a:schemeClr val="accent1"/>
              </a:buClr>
              <a:buSzPct val="70000"/>
              <a:buFont typeface="Wingdings 2"/>
              <a:buChar char=""/>
              <a:defRPr/>
            </a:pPr>
            <a:r>
              <a:rPr lang="en-AU" sz="2100" dirty="0">
                <a:ea typeface="ＭＳ Ｐゴシック" pitchFamily="34" charset="-128"/>
              </a:rPr>
              <a:t>This can limits access to new resources, knowledge &amp; </a:t>
            </a:r>
            <a:r>
              <a:rPr lang="en-AU" sz="2100" dirty="0" smtClean="0">
                <a:ea typeface="ＭＳ Ｐゴシック" pitchFamily="34" charset="-128"/>
              </a:rPr>
              <a:t>ideas</a:t>
            </a:r>
          </a:p>
          <a:p>
            <a:pPr marL="1149350" lvl="3" indent="-292100">
              <a:spcBef>
                <a:spcPts val="0"/>
              </a:spcBef>
              <a:buClr>
                <a:schemeClr val="accent1"/>
              </a:buClr>
              <a:buSzPct val="70000"/>
              <a:buFont typeface="Wingdings 2"/>
              <a:buChar char=""/>
              <a:defRPr/>
            </a:pPr>
            <a:endParaRPr lang="en-AU" sz="2100" dirty="0">
              <a:ea typeface="ＭＳ Ｐゴシック" pitchFamily="34" charset="-128"/>
            </a:endParaRPr>
          </a:p>
          <a:p>
            <a:pPr marL="692150" lvl="2" indent="-292100">
              <a:spcBef>
                <a:spcPts val="0"/>
              </a:spcBef>
              <a:buClr>
                <a:schemeClr val="accent1"/>
              </a:buClr>
              <a:buSzPct val="70000"/>
              <a:buFont typeface="Wingdings 2"/>
              <a:buChar char=""/>
              <a:defRPr/>
            </a:pPr>
            <a:r>
              <a:rPr lang="en-AU" sz="2700" dirty="0">
                <a:ea typeface="ＭＳ Ｐゴシック" pitchFamily="34" charset="-128"/>
              </a:rPr>
              <a:t>Instead should be more strategic in relationship use &amp; target those ties/nodes that hold essential resources, but are weak or not in place.</a:t>
            </a:r>
          </a:p>
          <a:p>
            <a:pPr marL="692150" lvl="2" indent="-292100">
              <a:spcBef>
                <a:spcPts val="0"/>
              </a:spcBef>
              <a:buClr>
                <a:schemeClr val="accent1"/>
              </a:buClr>
              <a:buSzPct val="70000"/>
              <a:buFont typeface="Wingdings 2"/>
              <a:buChar char=""/>
              <a:defRPr/>
            </a:pPr>
            <a:endParaRPr lang="en-AU" sz="2700" dirty="0">
              <a:ea typeface="ＭＳ Ｐゴシック" pitchFamily="34" charset="-128"/>
            </a:endParaRPr>
          </a:p>
          <a:p>
            <a:pPr marL="692150" lvl="2" indent="-292100">
              <a:spcBef>
                <a:spcPts val="0"/>
              </a:spcBef>
              <a:buClr>
                <a:schemeClr val="accent1"/>
              </a:buClr>
              <a:buSzPct val="70000"/>
              <a:buFont typeface="Wingdings 2"/>
              <a:buChar char=""/>
              <a:defRPr/>
            </a:pPr>
            <a:r>
              <a:rPr lang="en-AU" sz="2700" dirty="0">
                <a:ea typeface="ＭＳ Ｐゴシック" pitchFamily="34" charset="-128"/>
              </a:rPr>
              <a:t>Strong ties are important for coherency &amp; joint action</a:t>
            </a:r>
          </a:p>
          <a:p>
            <a:pPr marL="692150" lvl="2" indent="-292100">
              <a:spcBef>
                <a:spcPts val="0"/>
              </a:spcBef>
              <a:buClr>
                <a:schemeClr val="accent1"/>
              </a:buClr>
              <a:buSzPct val="70000"/>
              <a:buFont typeface="Wingdings 2"/>
              <a:buChar char=""/>
              <a:defRPr/>
            </a:pPr>
            <a:r>
              <a:rPr lang="en-AU" sz="2700" dirty="0">
                <a:ea typeface="ＭＳ Ｐゴシック" pitchFamily="34" charset="-128"/>
              </a:rPr>
              <a:t>Weak ties are important for introducing new ideas, knowledge &amp; resources to the network/cluster </a:t>
            </a:r>
          </a:p>
          <a:p>
            <a:pPr lvl="1"/>
            <a:endParaRPr lang="en-AU" dirty="0" smtClean="0"/>
          </a:p>
          <a:p>
            <a:pPr lvl="2"/>
            <a:endParaRPr lang="en-AU" dirty="0" smtClean="0"/>
          </a:p>
        </p:txBody>
      </p:sp>
    </p:spTree>
    <p:extLst>
      <p:ext uri="{BB962C8B-B14F-4D97-AF65-F5344CB8AC3E}">
        <p14:creationId xmlns:p14="http://schemas.microsoft.com/office/powerpoint/2010/main" val="4116499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Reconfiguring network ties &amp; structures</a:t>
            </a:r>
            <a:endParaRPr lang="en-AU" dirty="0"/>
          </a:p>
        </p:txBody>
      </p:sp>
      <p:sp>
        <p:nvSpPr>
          <p:cNvPr id="3" name="Content Placeholder 2"/>
          <p:cNvSpPr>
            <a:spLocks noGrp="1"/>
          </p:cNvSpPr>
          <p:nvPr>
            <p:ph idx="1"/>
          </p:nvPr>
        </p:nvSpPr>
        <p:spPr/>
        <p:txBody>
          <a:bodyPr>
            <a:normAutofit fontScale="92500" lnSpcReduction="20000"/>
          </a:bodyPr>
          <a:lstStyle/>
          <a:p>
            <a:pPr marL="292100" indent="-292100">
              <a:spcBef>
                <a:spcPts val="0"/>
              </a:spcBef>
              <a:buClr>
                <a:schemeClr val="accent1"/>
              </a:buClr>
              <a:buSzPct val="70000"/>
              <a:buFont typeface="Wingdings 2"/>
              <a:buChar char=""/>
              <a:defRPr/>
            </a:pPr>
            <a:r>
              <a:rPr lang="en-AU" sz="2600" dirty="0">
                <a:ea typeface="ＭＳ Ｐゴシック" pitchFamily="34" charset="-128"/>
              </a:rPr>
              <a:t>Increase the number of ties: introduce </a:t>
            </a:r>
            <a:r>
              <a:rPr lang="en-AU" sz="2600" dirty="0" smtClean="0">
                <a:ea typeface="ＭＳ Ｐゴシック" pitchFamily="34" charset="-128"/>
              </a:rPr>
              <a:t>new people to the network, </a:t>
            </a:r>
            <a:r>
              <a:rPr lang="en-AU" sz="2600" dirty="0">
                <a:ea typeface="ＭＳ Ｐゴシック" pitchFamily="34" charset="-128"/>
              </a:rPr>
              <a:t>hold seminars – or establish particular roles to broker connections</a:t>
            </a:r>
          </a:p>
          <a:p>
            <a:pPr marL="292100" indent="-292100">
              <a:spcBef>
                <a:spcPts val="0"/>
              </a:spcBef>
              <a:buClr>
                <a:schemeClr val="accent1"/>
              </a:buClr>
              <a:buSzPct val="70000"/>
              <a:buFont typeface="Wingdings 2"/>
              <a:buChar char=""/>
              <a:defRPr/>
            </a:pPr>
            <a:r>
              <a:rPr lang="en-AU" sz="2600" dirty="0">
                <a:ea typeface="ＭＳ Ｐゴシック" pitchFamily="34" charset="-128"/>
              </a:rPr>
              <a:t>Bridge structural </a:t>
            </a:r>
            <a:r>
              <a:rPr lang="en-AU" sz="2600" dirty="0" smtClean="0">
                <a:ea typeface="ＭＳ Ｐゴシック" pitchFamily="34" charset="-128"/>
              </a:rPr>
              <a:t>holes: </a:t>
            </a:r>
            <a:r>
              <a:rPr lang="en-AU" sz="2600" dirty="0">
                <a:ea typeface="ＭＳ Ｐゴシック" pitchFamily="34" charset="-128"/>
              </a:rPr>
              <a:t>institutionalise or expand </a:t>
            </a:r>
            <a:r>
              <a:rPr lang="en-AU" sz="2600" dirty="0" smtClean="0">
                <a:ea typeface="ＭＳ Ｐゴシック" pitchFamily="34" charset="-128"/>
              </a:rPr>
              <a:t>the roles </a:t>
            </a:r>
            <a:r>
              <a:rPr lang="en-AU" sz="2600" dirty="0">
                <a:ea typeface="ＭＳ Ｐゴシック" pitchFamily="34" charset="-128"/>
              </a:rPr>
              <a:t>of people who are connecting different parts of the network</a:t>
            </a:r>
          </a:p>
          <a:p>
            <a:pPr marL="292100" indent="-292100">
              <a:spcBef>
                <a:spcPts val="0"/>
              </a:spcBef>
              <a:buClr>
                <a:schemeClr val="accent1"/>
              </a:buClr>
              <a:buSzPct val="70000"/>
              <a:buFont typeface="Wingdings 2"/>
              <a:buChar char=""/>
              <a:defRPr/>
            </a:pPr>
            <a:r>
              <a:rPr lang="en-AU" sz="2600" dirty="0">
                <a:ea typeface="ＭＳ Ｐゴシック" pitchFamily="34" charset="-128"/>
              </a:rPr>
              <a:t>Increase connective capacity: create understanding of </a:t>
            </a:r>
            <a:r>
              <a:rPr lang="en-AU" sz="2600" dirty="0" smtClean="0">
                <a:ea typeface="ＭＳ Ｐゴシック" pitchFamily="34" charset="-128"/>
              </a:rPr>
              <a:t>the function of ‘position’ </a:t>
            </a:r>
            <a:r>
              <a:rPr lang="en-AU" sz="2600" dirty="0">
                <a:ea typeface="ＭＳ Ｐゴシック" pitchFamily="34" charset="-128"/>
              </a:rPr>
              <a:t>within the network &amp; its benefits &amp; constraints </a:t>
            </a:r>
          </a:p>
          <a:p>
            <a:pPr marL="292100" indent="-292100">
              <a:spcBef>
                <a:spcPts val="0"/>
              </a:spcBef>
              <a:buClr>
                <a:schemeClr val="accent1"/>
              </a:buClr>
              <a:buSzPct val="70000"/>
              <a:buFont typeface="Wingdings 2"/>
              <a:buChar char=""/>
              <a:defRPr/>
            </a:pPr>
            <a:r>
              <a:rPr lang="en-AU" sz="2600" dirty="0">
                <a:ea typeface="ＭＳ Ｐゴシック" pitchFamily="34" charset="-128"/>
              </a:rPr>
              <a:t>Increase the flow of information/ideas: </a:t>
            </a:r>
            <a:r>
              <a:rPr lang="en-AU" sz="2600" dirty="0" smtClean="0">
                <a:ea typeface="ＭＳ Ｐゴシック" pitchFamily="34" charset="-128"/>
              </a:rPr>
              <a:t>open up communication </a:t>
            </a:r>
            <a:r>
              <a:rPr lang="en-AU" sz="2600" dirty="0">
                <a:ea typeface="ＭＳ Ｐゴシック" pitchFamily="34" charset="-128"/>
              </a:rPr>
              <a:t>channels, increase frequency of interactions, tap into weak ties</a:t>
            </a:r>
          </a:p>
          <a:p>
            <a:pPr marL="292100" indent="-292100">
              <a:spcBef>
                <a:spcPts val="0"/>
              </a:spcBef>
              <a:buClr>
                <a:schemeClr val="accent1"/>
              </a:buClr>
              <a:buSzPct val="70000"/>
              <a:buFont typeface="Wingdings 2"/>
              <a:buChar char=""/>
              <a:defRPr/>
            </a:pPr>
            <a:r>
              <a:rPr lang="en-AU" sz="2600" dirty="0">
                <a:ea typeface="ＭＳ Ｐゴシック" pitchFamily="34" charset="-128"/>
              </a:rPr>
              <a:t>Strengthen relationships: work together, socialise, use ICT to </a:t>
            </a:r>
            <a:r>
              <a:rPr lang="en-AU" sz="2600" dirty="0" smtClean="0">
                <a:ea typeface="ＭＳ Ｐゴシック" pitchFamily="34" charset="-128"/>
              </a:rPr>
              <a:t>support/supplement personal connections</a:t>
            </a:r>
            <a:endParaRPr lang="en-AU" sz="2600" dirty="0">
              <a:ea typeface="ＭＳ Ｐゴシック" pitchFamily="34" charset="-128"/>
            </a:endParaRPr>
          </a:p>
          <a:p>
            <a:pPr marL="292100" indent="-292100">
              <a:spcBef>
                <a:spcPts val="0"/>
              </a:spcBef>
              <a:buClr>
                <a:schemeClr val="accent1"/>
              </a:buClr>
              <a:buSzPct val="70000"/>
              <a:buFont typeface="Wingdings 2"/>
              <a:buChar char=""/>
              <a:defRPr/>
            </a:pPr>
            <a:r>
              <a:rPr lang="en-AU" sz="2600" dirty="0">
                <a:ea typeface="ＭＳ Ｐゴシック" pitchFamily="34" charset="-128"/>
              </a:rPr>
              <a:t>Reduce cliques: Rotate leadership/management </a:t>
            </a:r>
            <a:r>
              <a:rPr lang="en-AU" sz="2600" dirty="0" smtClean="0">
                <a:ea typeface="ＭＳ Ｐゴシック" pitchFamily="34" charset="-128"/>
              </a:rPr>
              <a:t>functions</a:t>
            </a:r>
            <a:endParaRPr lang="en-AU" sz="2600" dirty="0">
              <a:ea typeface="ＭＳ Ｐゴシック" pitchFamily="34" charset="-128"/>
            </a:endParaRPr>
          </a:p>
          <a:p>
            <a:endParaRPr lang="en-AU" dirty="0"/>
          </a:p>
        </p:txBody>
      </p:sp>
    </p:spTree>
    <p:extLst>
      <p:ext uri="{BB962C8B-B14F-4D97-AF65-F5344CB8AC3E}">
        <p14:creationId xmlns:p14="http://schemas.microsoft.com/office/powerpoint/2010/main" val="2768377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dirty="0" smtClean="0"/>
              <a:t>The </a:t>
            </a:r>
            <a:r>
              <a:rPr lang="en-AU" dirty="0"/>
              <a:t>collaborative </a:t>
            </a:r>
            <a:r>
              <a:rPr lang="en-AU" dirty="0" smtClean="0"/>
              <a:t>agenda</a:t>
            </a:r>
            <a:endParaRPr lang="en-AU" dirty="0"/>
          </a:p>
        </p:txBody>
      </p:sp>
      <p:sp>
        <p:nvSpPr>
          <p:cNvPr id="3" name="Content Placeholder 2"/>
          <p:cNvSpPr>
            <a:spLocks noGrp="1"/>
          </p:cNvSpPr>
          <p:nvPr>
            <p:ph idx="1"/>
          </p:nvPr>
        </p:nvSpPr>
        <p:spPr/>
        <p:txBody>
          <a:bodyPr>
            <a:normAutofit fontScale="85000" lnSpcReduction="20000"/>
          </a:bodyPr>
          <a:lstStyle/>
          <a:p>
            <a:pPr marL="292100" lvl="1" indent="-292100">
              <a:lnSpc>
                <a:spcPct val="110000"/>
              </a:lnSpc>
              <a:spcBef>
                <a:spcPts val="0"/>
              </a:spcBef>
              <a:buClr>
                <a:schemeClr val="accent1"/>
              </a:buClr>
              <a:buSzPct val="70000"/>
              <a:buFont typeface="Wingdings 2"/>
              <a:buChar char=""/>
              <a:defRPr/>
            </a:pPr>
            <a:r>
              <a:rPr lang="en-AU" sz="3200" dirty="0">
                <a:ea typeface="ＭＳ Ｐゴシック" pitchFamily="34" charset="-128"/>
              </a:rPr>
              <a:t>Networks/clusters are a key vehicle to achieve innovation </a:t>
            </a:r>
          </a:p>
          <a:p>
            <a:pPr marL="292100" lvl="1" indent="-292100">
              <a:lnSpc>
                <a:spcPct val="110000"/>
              </a:lnSpc>
              <a:spcBef>
                <a:spcPts val="0"/>
              </a:spcBef>
              <a:buClr>
                <a:schemeClr val="accent1"/>
              </a:buClr>
              <a:buSzPct val="70000"/>
              <a:buFont typeface="Wingdings 2"/>
              <a:buChar char=""/>
              <a:defRPr/>
            </a:pPr>
            <a:r>
              <a:rPr lang="en-AU" sz="3200" dirty="0">
                <a:ea typeface="ＭＳ Ｐゴシック" pitchFamily="34" charset="-128"/>
              </a:rPr>
              <a:t>Proposition is that </a:t>
            </a:r>
            <a:r>
              <a:rPr lang="en-AU" sz="3200" dirty="0" smtClean="0">
                <a:ea typeface="ＭＳ Ｐゴシック" pitchFamily="34" charset="-128"/>
              </a:rPr>
              <a:t>the structure </a:t>
            </a:r>
            <a:r>
              <a:rPr lang="en-AU" sz="3200" dirty="0">
                <a:ea typeface="ＭＳ Ｐゴシック" pitchFamily="34" charset="-128"/>
              </a:rPr>
              <a:t>of network and </a:t>
            </a:r>
            <a:r>
              <a:rPr lang="en-AU" sz="3200" dirty="0" smtClean="0">
                <a:ea typeface="ＭＳ Ｐゴシック" pitchFamily="34" charset="-128"/>
              </a:rPr>
              <a:t>the position </a:t>
            </a:r>
            <a:r>
              <a:rPr lang="en-AU" sz="3200" dirty="0">
                <a:ea typeface="ＭＳ Ｐゴシック" pitchFamily="34" charset="-128"/>
              </a:rPr>
              <a:t>of </a:t>
            </a:r>
            <a:r>
              <a:rPr lang="en-AU" sz="3200" dirty="0" smtClean="0">
                <a:ea typeface="ＭＳ Ｐゴシック" pitchFamily="34" charset="-128"/>
              </a:rPr>
              <a:t>actors within </a:t>
            </a:r>
            <a:r>
              <a:rPr lang="en-AU" sz="3200" dirty="0">
                <a:ea typeface="ＭＳ Ｐゴシック" pitchFamily="34" charset="-128"/>
              </a:rPr>
              <a:t>the network </a:t>
            </a:r>
            <a:r>
              <a:rPr lang="en-AU" sz="3200" dirty="0" smtClean="0">
                <a:ea typeface="ＭＳ Ｐゴシック" pitchFamily="34" charset="-128"/>
              </a:rPr>
              <a:t>enable/constrain the achievement of outcomes</a:t>
            </a:r>
          </a:p>
          <a:p>
            <a:pPr marL="292100" lvl="1" indent="-292100">
              <a:lnSpc>
                <a:spcPct val="110000"/>
              </a:lnSpc>
              <a:spcBef>
                <a:spcPts val="0"/>
              </a:spcBef>
              <a:buClr>
                <a:schemeClr val="accent1"/>
              </a:buClr>
              <a:buSzPct val="70000"/>
              <a:buFont typeface="Wingdings 2"/>
              <a:buChar char=""/>
              <a:defRPr/>
            </a:pPr>
            <a:r>
              <a:rPr lang="en-AU" sz="3200" dirty="0">
                <a:ea typeface="ＭＳ Ｐゴシック" pitchFamily="34" charset="-128"/>
              </a:rPr>
              <a:t>These connections &amp; their topology often not fully visible</a:t>
            </a:r>
          </a:p>
          <a:p>
            <a:pPr marL="692150" lvl="2" indent="-292100">
              <a:lnSpc>
                <a:spcPct val="110000"/>
              </a:lnSpc>
              <a:spcBef>
                <a:spcPts val="0"/>
              </a:spcBef>
              <a:buClr>
                <a:schemeClr val="accent1"/>
              </a:buClr>
              <a:buSzPct val="70000"/>
              <a:buFont typeface="Wingdings 2"/>
              <a:buChar char=""/>
              <a:defRPr/>
            </a:pPr>
            <a:r>
              <a:rPr lang="en-AU" dirty="0" smtClean="0">
                <a:ea typeface="ＭＳ Ｐゴシック" pitchFamily="34" charset="-128"/>
              </a:rPr>
              <a:t>The network </a:t>
            </a:r>
            <a:r>
              <a:rPr lang="en-AU" dirty="0">
                <a:ea typeface="ＭＳ Ｐゴシック" pitchFamily="34" charset="-128"/>
              </a:rPr>
              <a:t>lens (&amp;</a:t>
            </a:r>
            <a:r>
              <a:rPr lang="en-AU" dirty="0" smtClean="0">
                <a:ea typeface="ＭＳ Ｐゴシック" pitchFamily="34" charset="-128"/>
              </a:rPr>
              <a:t>Social Network Analysis) </a:t>
            </a:r>
            <a:r>
              <a:rPr lang="en-AU" dirty="0">
                <a:ea typeface="ＭＳ Ｐゴシック" pitchFamily="34" charset="-128"/>
              </a:rPr>
              <a:t>helps to identify </a:t>
            </a:r>
            <a:r>
              <a:rPr lang="en-AU" dirty="0" smtClean="0">
                <a:ea typeface="ＭＳ Ｐゴシック" pitchFamily="34" charset="-128"/>
              </a:rPr>
              <a:t>connections and relationships</a:t>
            </a:r>
            <a:r>
              <a:rPr lang="en-AU" dirty="0">
                <a:ea typeface="ＭＳ Ｐゴシック" pitchFamily="34" charset="-128"/>
              </a:rPr>
              <a:t>: </a:t>
            </a:r>
          </a:p>
          <a:p>
            <a:pPr marL="692150" lvl="2" indent="-292100">
              <a:lnSpc>
                <a:spcPct val="110000"/>
              </a:lnSpc>
              <a:spcBef>
                <a:spcPts val="0"/>
              </a:spcBef>
              <a:buClr>
                <a:schemeClr val="accent1"/>
              </a:buClr>
              <a:buSzPct val="70000"/>
              <a:buFont typeface="Wingdings 2"/>
              <a:buChar char=""/>
              <a:defRPr/>
            </a:pPr>
            <a:r>
              <a:rPr lang="en-AU" dirty="0" smtClean="0">
                <a:ea typeface="ＭＳ Ｐゴシック" pitchFamily="34" charset="-128"/>
              </a:rPr>
              <a:t>Where </a:t>
            </a:r>
            <a:r>
              <a:rPr lang="en-AU" dirty="0">
                <a:ea typeface="ＭＳ Ｐゴシック" pitchFamily="34" charset="-128"/>
              </a:rPr>
              <a:t>collaboration is </a:t>
            </a:r>
            <a:r>
              <a:rPr lang="en-AU" dirty="0" smtClean="0">
                <a:ea typeface="ＭＳ Ｐゴシック" pitchFamily="34" charset="-128"/>
              </a:rPr>
              <a:t>occurring, and </a:t>
            </a:r>
            <a:endParaRPr lang="en-AU" dirty="0">
              <a:ea typeface="ＭＳ Ｐゴシック" pitchFamily="34" charset="-128"/>
            </a:endParaRPr>
          </a:p>
          <a:p>
            <a:pPr marL="692150" lvl="2" indent="-292100">
              <a:lnSpc>
                <a:spcPct val="110000"/>
              </a:lnSpc>
              <a:spcBef>
                <a:spcPts val="0"/>
              </a:spcBef>
              <a:buClr>
                <a:schemeClr val="accent1"/>
              </a:buClr>
              <a:buSzPct val="70000"/>
              <a:buFont typeface="Wingdings 2"/>
              <a:buChar char=""/>
              <a:defRPr/>
            </a:pPr>
            <a:r>
              <a:rPr lang="en-AU" dirty="0">
                <a:ea typeface="ＭＳ Ｐゴシック" pitchFamily="34" charset="-128"/>
              </a:rPr>
              <a:t>Where it is not </a:t>
            </a:r>
            <a:r>
              <a:rPr lang="en-AU" dirty="0" smtClean="0">
                <a:ea typeface="ＭＳ Ｐゴシック" pitchFamily="34" charset="-128"/>
              </a:rPr>
              <a:t>or should/could </a:t>
            </a:r>
            <a:r>
              <a:rPr lang="en-AU" dirty="0">
                <a:ea typeface="ＭＳ Ｐゴシック" pitchFamily="34" charset="-128"/>
              </a:rPr>
              <a:t>be </a:t>
            </a:r>
          </a:p>
          <a:p>
            <a:pPr marL="292100" lvl="1" indent="-292100">
              <a:lnSpc>
                <a:spcPct val="110000"/>
              </a:lnSpc>
              <a:spcBef>
                <a:spcPts val="0"/>
              </a:spcBef>
              <a:buClr>
                <a:schemeClr val="accent1"/>
              </a:buClr>
              <a:buSzPct val="70000"/>
              <a:buFont typeface="Wingdings 2"/>
              <a:buChar char=""/>
              <a:defRPr/>
            </a:pPr>
            <a:r>
              <a:rPr lang="en-AU" sz="3200" dirty="0" smtClean="0">
                <a:ea typeface="ＭＳ Ｐゴシック" pitchFamily="34" charset="-128"/>
              </a:rPr>
              <a:t>SNA </a:t>
            </a:r>
            <a:r>
              <a:rPr lang="en-US" sz="3200" dirty="0">
                <a:ea typeface="ＭＳ Ｐゴシック" pitchFamily="34" charset="-128"/>
              </a:rPr>
              <a:t>is (1) guided by formal theory organized in mathematical terms, and (2) is grounded in the systematic analysis of empirical </a:t>
            </a:r>
            <a:r>
              <a:rPr lang="en-US" sz="3200" dirty="0" smtClean="0">
                <a:ea typeface="ＭＳ Ｐゴシック" pitchFamily="34" charset="-128"/>
              </a:rPr>
              <a:t>data</a:t>
            </a:r>
            <a:endParaRPr lang="en-AU" sz="3200" dirty="0">
              <a:ea typeface="ＭＳ Ｐゴシック" pitchFamily="34" charset="-128"/>
            </a:endParaRPr>
          </a:p>
          <a:p>
            <a:pPr lvl="1"/>
            <a:endParaRPr lang="en-AU" dirty="0"/>
          </a:p>
        </p:txBody>
      </p:sp>
    </p:spTree>
    <p:extLst>
      <p:ext uri="{BB962C8B-B14F-4D97-AF65-F5344CB8AC3E}">
        <p14:creationId xmlns:p14="http://schemas.microsoft.com/office/powerpoint/2010/main" val="6785359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Hub &amp; spoke models </a:t>
            </a:r>
            <a:endParaRPr lang="en-AU" dirty="0"/>
          </a:p>
        </p:txBody>
      </p:sp>
      <p:sp>
        <p:nvSpPr>
          <p:cNvPr id="3" name="Content Placeholder 2"/>
          <p:cNvSpPr>
            <a:spLocks noGrp="1"/>
          </p:cNvSpPr>
          <p:nvPr>
            <p:ph idx="1"/>
          </p:nvPr>
        </p:nvSpPr>
        <p:spPr/>
        <p:txBody>
          <a:bodyPr>
            <a:normAutofit/>
          </a:bodyPr>
          <a:lstStyle/>
          <a:p>
            <a:pPr marL="292100" indent="-292100">
              <a:spcBef>
                <a:spcPts val="0"/>
              </a:spcBef>
              <a:buClr>
                <a:schemeClr val="accent1"/>
              </a:buClr>
              <a:buSzPct val="70000"/>
              <a:buFont typeface="Wingdings 2"/>
              <a:buChar char=""/>
              <a:defRPr/>
            </a:pPr>
            <a:r>
              <a:rPr lang="en-AU" sz="2800" dirty="0">
                <a:ea typeface="ＭＳ Ｐゴシック" pitchFamily="34" charset="-128"/>
              </a:rPr>
              <a:t>Typically the H&amp;S holds the purpose of the network/cluster &amp; sets the style of interaction</a:t>
            </a:r>
          </a:p>
          <a:p>
            <a:pPr marL="692150" lvl="2" indent="-292100">
              <a:lnSpc>
                <a:spcPct val="90000"/>
              </a:lnSpc>
              <a:spcBef>
                <a:spcPts val="0"/>
              </a:spcBef>
              <a:buClr>
                <a:schemeClr val="accent1"/>
              </a:buClr>
              <a:buSzPct val="70000"/>
              <a:buFont typeface="Wingdings 2"/>
              <a:buChar char=""/>
              <a:defRPr/>
            </a:pPr>
            <a:r>
              <a:rPr lang="en-AU" sz="2500" dirty="0">
                <a:ea typeface="ＭＳ Ｐゴシック" pitchFamily="34" charset="-128"/>
              </a:rPr>
              <a:t>Intentionally created or emergent </a:t>
            </a:r>
          </a:p>
          <a:p>
            <a:pPr marL="292100" indent="-292100">
              <a:spcBef>
                <a:spcPts val="0"/>
              </a:spcBef>
              <a:buClr>
                <a:schemeClr val="accent1"/>
              </a:buClr>
              <a:buSzPct val="70000"/>
              <a:buFont typeface="Wingdings 2"/>
              <a:buChar char=""/>
              <a:defRPr/>
            </a:pPr>
            <a:r>
              <a:rPr lang="en-AU" sz="2800" dirty="0">
                <a:ea typeface="ＭＳ Ｐゴシック" pitchFamily="34" charset="-128"/>
              </a:rPr>
              <a:t>Propensity for the most central agency/entity in the ‘hub’ to become the face </a:t>
            </a:r>
          </a:p>
          <a:p>
            <a:pPr marL="692150" lvl="2" indent="-292100">
              <a:lnSpc>
                <a:spcPct val="90000"/>
              </a:lnSpc>
              <a:spcBef>
                <a:spcPts val="0"/>
              </a:spcBef>
              <a:buClr>
                <a:schemeClr val="accent1"/>
              </a:buClr>
              <a:buSzPct val="70000"/>
              <a:buFont typeface="Wingdings 2"/>
              <a:buChar char=""/>
              <a:defRPr/>
            </a:pPr>
            <a:r>
              <a:rPr lang="en-AU" sz="2500" dirty="0">
                <a:ea typeface="ＭＳ Ｐゴシック" pitchFamily="34" charset="-128"/>
              </a:rPr>
              <a:t>Both positive &amp; negative implications</a:t>
            </a:r>
          </a:p>
          <a:p>
            <a:pPr marL="692150" lvl="2" indent="-292100">
              <a:lnSpc>
                <a:spcPct val="90000"/>
              </a:lnSpc>
              <a:spcBef>
                <a:spcPts val="0"/>
              </a:spcBef>
              <a:buClr>
                <a:schemeClr val="accent1"/>
              </a:buClr>
              <a:buSzPct val="70000"/>
              <a:buFont typeface="Wingdings 2"/>
              <a:buChar char=""/>
              <a:defRPr/>
            </a:pPr>
            <a:r>
              <a:rPr lang="en-AU" sz="2500" dirty="0">
                <a:ea typeface="ＭＳ Ｐゴシック" pitchFamily="34" charset="-128"/>
              </a:rPr>
              <a:t>Facilitates brokerage capacity &amp; coordination</a:t>
            </a:r>
          </a:p>
          <a:p>
            <a:pPr marL="692150" lvl="2" indent="-292100">
              <a:lnSpc>
                <a:spcPct val="90000"/>
              </a:lnSpc>
              <a:spcBef>
                <a:spcPts val="0"/>
              </a:spcBef>
              <a:buClr>
                <a:schemeClr val="accent1"/>
              </a:buClr>
              <a:buSzPct val="70000"/>
              <a:buFont typeface="Wingdings 2"/>
              <a:buChar char=""/>
              <a:defRPr/>
            </a:pPr>
            <a:r>
              <a:rPr lang="en-AU" sz="2500" dirty="0">
                <a:ea typeface="ＭＳ Ｐゴシック" pitchFamily="34" charset="-128"/>
              </a:rPr>
              <a:t>Overloaded in terms of information flows (gatekeeper) &amp; has the role of building &amp; maintaining all the spoke relations – there is no/little backup, this is hard to sustain overtime </a:t>
            </a:r>
          </a:p>
        </p:txBody>
      </p:sp>
    </p:spTree>
    <p:extLst>
      <p:ext uri="{BB962C8B-B14F-4D97-AF65-F5344CB8AC3E}">
        <p14:creationId xmlns:p14="http://schemas.microsoft.com/office/powerpoint/2010/main" val="28629823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Strategic relationship building considerations</a:t>
            </a:r>
            <a:endParaRPr lang="en-AU" dirty="0"/>
          </a:p>
        </p:txBody>
      </p:sp>
    </p:spTree>
    <p:extLst>
      <p:ext uri="{BB962C8B-B14F-4D97-AF65-F5344CB8AC3E}">
        <p14:creationId xmlns:p14="http://schemas.microsoft.com/office/powerpoint/2010/main" val="4177533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533400"/>
            <a:ext cx="8229600" cy="879376"/>
          </a:xfrm>
        </p:spPr>
        <p:txBody>
          <a:bodyPr/>
          <a:lstStyle/>
          <a:p>
            <a:pPr algn="ctr"/>
            <a:r>
              <a:rPr lang="en-AU" dirty="0"/>
              <a:t>Strategic relationship building</a:t>
            </a:r>
            <a:endParaRPr lang="en-AU" dirty="0" smtClean="0"/>
          </a:p>
        </p:txBody>
      </p:sp>
      <p:sp>
        <p:nvSpPr>
          <p:cNvPr id="18435" name="Footer Placeholder 2"/>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AU" smtClean="0"/>
              <a:t>Keast, November  2010</a:t>
            </a:r>
          </a:p>
        </p:txBody>
      </p:sp>
      <p:sp>
        <p:nvSpPr>
          <p:cNvPr id="4" name="Rectangle 3"/>
          <p:cNvSpPr txBox="1">
            <a:spLocks/>
          </p:cNvSpPr>
          <p:nvPr/>
        </p:nvSpPr>
        <p:spPr>
          <a:xfrm>
            <a:off x="457200" y="1628800"/>
            <a:ext cx="8229600" cy="4464496"/>
          </a:xfrm>
          <a:prstGeom prst="rect">
            <a:avLst/>
          </a:prstGeom>
        </p:spPr>
        <p:txBody>
          <a:bodyPr>
            <a:normAutofit lnSpcReduction="10000"/>
          </a:bodyPr>
          <a:lstStyle/>
          <a:p>
            <a:pPr marL="292100" indent="-292100" fontAlgn="auto">
              <a:lnSpc>
                <a:spcPct val="80000"/>
              </a:lnSpc>
              <a:spcBef>
                <a:spcPts val="0"/>
              </a:spcBef>
              <a:spcAft>
                <a:spcPts val="0"/>
              </a:spcAft>
              <a:buClr>
                <a:schemeClr val="accent1"/>
              </a:buClr>
              <a:buSzPct val="70000"/>
              <a:buFont typeface="Wingdings 2"/>
              <a:buChar char=""/>
              <a:defRPr/>
            </a:pPr>
            <a:r>
              <a:rPr lang="en-AU" sz="2800" dirty="0">
                <a:latin typeface="+mn-lt"/>
                <a:ea typeface="ＭＳ Ｐゴシック" pitchFamily="34" charset="-128"/>
              </a:rPr>
              <a:t>Building up </a:t>
            </a:r>
            <a:r>
              <a:rPr lang="en-AU" sz="2800" dirty="0" smtClean="0">
                <a:latin typeface="+mn-lt"/>
                <a:ea typeface="ＭＳ Ｐゴシック" pitchFamily="34" charset="-128"/>
              </a:rPr>
              <a:t>relationships </a:t>
            </a:r>
            <a:endParaRPr lang="en-AU" sz="2800" dirty="0">
              <a:latin typeface="+mn-lt"/>
              <a:ea typeface="ＭＳ Ｐゴシック" pitchFamily="34" charset="-128"/>
            </a:endParaRPr>
          </a:p>
          <a:p>
            <a:pPr marL="749300" lvl="2" indent="-292100">
              <a:lnSpc>
                <a:spcPct val="80000"/>
              </a:lnSpc>
              <a:buClr>
                <a:schemeClr val="accent1"/>
              </a:buClr>
              <a:buSzPct val="70000"/>
              <a:buFont typeface="Wingdings 2"/>
              <a:buChar char=""/>
              <a:defRPr/>
            </a:pPr>
            <a:r>
              <a:rPr lang="en-AU" dirty="0">
                <a:ea typeface="ＭＳ Ｐゴシック" pitchFamily="34" charset="-128"/>
              </a:rPr>
              <a:t>Who do you need to establish relations?</a:t>
            </a:r>
            <a:endParaRPr lang="en-AU" sz="2000" dirty="0">
              <a:ea typeface="ＭＳ Ｐゴシック" pitchFamily="34" charset="-128"/>
            </a:endParaRPr>
          </a:p>
          <a:p>
            <a:pPr marL="1206500" lvl="4" indent="-292100">
              <a:lnSpc>
                <a:spcPct val="80000"/>
              </a:lnSpc>
              <a:buClr>
                <a:schemeClr val="accent1"/>
              </a:buClr>
              <a:buSzPct val="70000"/>
              <a:buFont typeface="Wingdings 2"/>
              <a:buChar char=""/>
              <a:defRPr/>
            </a:pPr>
            <a:r>
              <a:rPr lang="en-AU" sz="1600" dirty="0">
                <a:ea typeface="ＭＳ Ｐゴシック" pitchFamily="34" charset="-128"/>
              </a:rPr>
              <a:t>How strong does the link need to be?</a:t>
            </a:r>
            <a:endParaRPr lang="en-AU" sz="2000" dirty="0">
              <a:ea typeface="ＭＳ Ｐゴシック" pitchFamily="34" charset="-128"/>
            </a:endParaRPr>
          </a:p>
          <a:p>
            <a:pPr marL="292100" indent="-292100" fontAlgn="auto">
              <a:lnSpc>
                <a:spcPct val="80000"/>
              </a:lnSpc>
              <a:spcBef>
                <a:spcPts val="0"/>
              </a:spcBef>
              <a:spcAft>
                <a:spcPts val="0"/>
              </a:spcAft>
              <a:buClr>
                <a:schemeClr val="accent1"/>
              </a:buClr>
              <a:buSzPct val="70000"/>
              <a:buFont typeface="Wingdings 2"/>
              <a:buChar char=""/>
              <a:defRPr/>
            </a:pPr>
            <a:r>
              <a:rPr lang="en-AU" sz="2800" dirty="0">
                <a:latin typeface="+mn-lt"/>
                <a:ea typeface="ＭＳ Ｐゴシック" pitchFamily="34" charset="-128"/>
              </a:rPr>
              <a:t>Borrowing on </a:t>
            </a:r>
            <a:r>
              <a:rPr lang="en-AU" sz="2800" dirty="0" smtClean="0">
                <a:latin typeface="+mn-lt"/>
                <a:ea typeface="ＭＳ Ｐゴシック" pitchFamily="34" charset="-128"/>
              </a:rPr>
              <a:t>existing relationships</a:t>
            </a:r>
            <a:endParaRPr lang="en-AU" sz="2800" dirty="0">
              <a:latin typeface="+mn-lt"/>
              <a:ea typeface="ＭＳ Ｐゴシック" pitchFamily="34" charset="-128"/>
            </a:endParaRPr>
          </a:p>
          <a:p>
            <a:pPr marL="749300" lvl="2" indent="-292100">
              <a:lnSpc>
                <a:spcPct val="80000"/>
              </a:lnSpc>
              <a:buClr>
                <a:schemeClr val="accent1"/>
              </a:buClr>
              <a:buSzPct val="70000"/>
              <a:buFont typeface="Wingdings 2"/>
              <a:buChar char=""/>
              <a:defRPr/>
            </a:pPr>
            <a:r>
              <a:rPr lang="en-AU" dirty="0">
                <a:ea typeface="ＭＳ Ｐゴシック" pitchFamily="34" charset="-128"/>
              </a:rPr>
              <a:t>Where do you already have strong relations?</a:t>
            </a:r>
          </a:p>
          <a:p>
            <a:pPr marL="1206500" lvl="4" indent="-292100">
              <a:lnSpc>
                <a:spcPct val="80000"/>
              </a:lnSpc>
              <a:buClr>
                <a:schemeClr val="accent1"/>
              </a:buClr>
              <a:buSzPct val="70000"/>
              <a:buFont typeface="Wingdings 2"/>
              <a:buChar char=""/>
              <a:defRPr/>
            </a:pPr>
            <a:r>
              <a:rPr lang="en-AU" sz="1600" dirty="0">
                <a:ea typeface="ＭＳ Ｐゴシック" pitchFamily="34" charset="-128"/>
              </a:rPr>
              <a:t>How can you use these better/use alternative sales formats?</a:t>
            </a:r>
          </a:p>
          <a:p>
            <a:pPr marL="1206500" lvl="4" indent="-292100">
              <a:lnSpc>
                <a:spcPct val="80000"/>
              </a:lnSpc>
              <a:buClr>
                <a:schemeClr val="accent1"/>
              </a:buClr>
              <a:buSzPct val="70000"/>
              <a:buFont typeface="Wingdings 2"/>
              <a:buChar char=""/>
              <a:defRPr/>
            </a:pPr>
            <a:r>
              <a:rPr lang="en-AU" sz="1600" dirty="0">
                <a:ea typeface="ＭＳ Ｐゴシック" pitchFamily="34" charset="-128"/>
              </a:rPr>
              <a:t>Use these as links to other sales opportunities</a:t>
            </a:r>
          </a:p>
          <a:p>
            <a:pPr marL="292100" indent="-292100" fontAlgn="auto">
              <a:lnSpc>
                <a:spcPct val="80000"/>
              </a:lnSpc>
              <a:spcBef>
                <a:spcPts val="0"/>
              </a:spcBef>
              <a:spcAft>
                <a:spcPts val="0"/>
              </a:spcAft>
              <a:buClr>
                <a:schemeClr val="accent1"/>
              </a:buClr>
              <a:buSzPct val="70000"/>
              <a:buFont typeface="Wingdings 2"/>
              <a:buChar char=""/>
              <a:defRPr/>
            </a:pPr>
            <a:r>
              <a:rPr lang="en-AU" sz="2800" dirty="0">
                <a:latin typeface="+mn-lt"/>
                <a:ea typeface="ＭＳ Ｐゴシック" pitchFamily="34" charset="-128"/>
              </a:rPr>
              <a:t>Dissolving </a:t>
            </a:r>
            <a:r>
              <a:rPr lang="en-AU" sz="2800" dirty="0" smtClean="0">
                <a:latin typeface="+mn-lt"/>
                <a:ea typeface="ＭＳ Ｐゴシック" pitchFamily="34" charset="-128"/>
              </a:rPr>
              <a:t>relationships</a:t>
            </a:r>
            <a:endParaRPr lang="en-AU" sz="2800" dirty="0">
              <a:latin typeface="+mn-lt"/>
              <a:ea typeface="ＭＳ Ｐゴシック" pitchFamily="34" charset="-128"/>
            </a:endParaRPr>
          </a:p>
          <a:p>
            <a:pPr marL="749300" lvl="2" indent="-292100" fontAlgn="auto">
              <a:lnSpc>
                <a:spcPct val="80000"/>
              </a:lnSpc>
              <a:spcBef>
                <a:spcPts val="400"/>
              </a:spcBef>
              <a:spcAft>
                <a:spcPts val="0"/>
              </a:spcAft>
              <a:buClr>
                <a:schemeClr val="accent1"/>
              </a:buClr>
              <a:buSzPct val="70000"/>
              <a:buFont typeface="Wingdings 2"/>
              <a:buChar char=""/>
              <a:defRPr/>
            </a:pPr>
            <a:r>
              <a:rPr lang="en-AU" dirty="0">
                <a:ea typeface="ＭＳ Ｐゴシック" pitchFamily="34" charset="-128"/>
              </a:rPr>
              <a:t>Who do you have strong but not productive relations with?</a:t>
            </a:r>
          </a:p>
          <a:p>
            <a:pPr marL="1206500" lvl="4" indent="-292100" fontAlgn="auto">
              <a:lnSpc>
                <a:spcPct val="80000"/>
              </a:lnSpc>
              <a:spcBef>
                <a:spcPts val="400"/>
              </a:spcBef>
              <a:spcAft>
                <a:spcPts val="0"/>
              </a:spcAft>
              <a:buClr>
                <a:schemeClr val="accent1"/>
              </a:buClr>
              <a:buSzPct val="70000"/>
              <a:buFont typeface="Wingdings 2"/>
              <a:buChar char=""/>
              <a:defRPr/>
            </a:pPr>
            <a:r>
              <a:rPr lang="en-AU" sz="1600" dirty="0">
                <a:ea typeface="ＭＳ Ｐゴシック" pitchFamily="34" charset="-128"/>
              </a:rPr>
              <a:t>How could these be ramped up ?</a:t>
            </a:r>
          </a:p>
          <a:p>
            <a:pPr marL="1206500" lvl="4" indent="-292100" fontAlgn="auto">
              <a:lnSpc>
                <a:spcPct val="80000"/>
              </a:lnSpc>
              <a:spcBef>
                <a:spcPts val="400"/>
              </a:spcBef>
              <a:spcAft>
                <a:spcPts val="0"/>
              </a:spcAft>
              <a:buClr>
                <a:schemeClr val="accent1"/>
              </a:buClr>
              <a:buSzPct val="70000"/>
              <a:buFont typeface="Wingdings 2"/>
              <a:buChar char=""/>
              <a:defRPr/>
            </a:pPr>
            <a:r>
              <a:rPr lang="en-AU" sz="1600" dirty="0">
                <a:ea typeface="ＭＳ Ｐゴシック" pitchFamily="34" charset="-128"/>
              </a:rPr>
              <a:t>Should they be dissolved ?</a:t>
            </a:r>
          </a:p>
          <a:p>
            <a:pPr marL="1206500" lvl="4" indent="-292100" fontAlgn="auto">
              <a:lnSpc>
                <a:spcPct val="80000"/>
              </a:lnSpc>
              <a:spcBef>
                <a:spcPts val="400"/>
              </a:spcBef>
              <a:spcAft>
                <a:spcPts val="0"/>
              </a:spcAft>
              <a:buClr>
                <a:schemeClr val="accent1"/>
              </a:buClr>
              <a:buSzPct val="70000"/>
              <a:buFont typeface="Wingdings 2"/>
              <a:buChar char=""/>
              <a:defRPr/>
            </a:pPr>
            <a:r>
              <a:rPr lang="en-AU" sz="1600" dirty="0">
                <a:ea typeface="ＭＳ Ｐゴシック" pitchFamily="34" charset="-128"/>
              </a:rPr>
              <a:t>Are they just habit </a:t>
            </a:r>
            <a:r>
              <a:rPr lang="en-AU" sz="1600" dirty="0" smtClean="0">
                <a:ea typeface="ＭＳ Ｐゴシック" pitchFamily="34" charset="-128"/>
              </a:rPr>
              <a:t>?</a:t>
            </a:r>
          </a:p>
          <a:p>
            <a:pPr marL="292100" indent="-292100">
              <a:buClr>
                <a:schemeClr val="accent1"/>
              </a:buClr>
              <a:buSzPct val="70000"/>
              <a:buFont typeface="Wingdings 2" pitchFamily="18" charset="2"/>
              <a:buChar char=""/>
            </a:pPr>
            <a:r>
              <a:rPr lang="en-AU" sz="3200" dirty="0">
                <a:latin typeface="Tw Cen MT" pitchFamily="34" charset="0"/>
                <a:ea typeface="MS PGothic" pitchFamily="34" charset="-128"/>
              </a:rPr>
              <a:t>What </a:t>
            </a:r>
            <a:r>
              <a:rPr lang="en-AU" sz="3200" dirty="0" smtClean="0">
                <a:latin typeface="Tw Cen MT" pitchFamily="34" charset="0"/>
                <a:ea typeface="MS PGothic" pitchFamily="34" charset="-128"/>
              </a:rPr>
              <a:t>organisational adjustments </a:t>
            </a:r>
            <a:r>
              <a:rPr lang="en-AU" sz="3200" dirty="0">
                <a:latin typeface="Tw Cen MT" pitchFamily="34" charset="0"/>
                <a:ea typeface="MS PGothic" pitchFamily="34" charset="-128"/>
              </a:rPr>
              <a:t>are required?</a:t>
            </a:r>
          </a:p>
          <a:p>
            <a:pPr marL="749300" lvl="3" indent="-292100">
              <a:lnSpc>
                <a:spcPct val="80000"/>
              </a:lnSpc>
              <a:spcBef>
                <a:spcPts val="400"/>
              </a:spcBef>
              <a:buClr>
                <a:schemeClr val="accent1"/>
              </a:buClr>
              <a:buSzPct val="70000"/>
              <a:buFont typeface="Wingdings 2"/>
              <a:buChar char=""/>
              <a:defRPr/>
            </a:pPr>
            <a:r>
              <a:rPr lang="en-AU" sz="1600" dirty="0">
                <a:ea typeface="ＭＳ Ｐゴシック" pitchFamily="34" charset="-128"/>
              </a:rPr>
              <a:t>Systems and processes</a:t>
            </a:r>
          </a:p>
          <a:p>
            <a:pPr marL="749300" lvl="3" indent="-292100">
              <a:lnSpc>
                <a:spcPct val="80000"/>
              </a:lnSpc>
              <a:spcBef>
                <a:spcPts val="400"/>
              </a:spcBef>
              <a:buClr>
                <a:schemeClr val="accent1"/>
              </a:buClr>
              <a:buSzPct val="70000"/>
              <a:buFont typeface="Wingdings 2"/>
              <a:buChar char=""/>
              <a:defRPr/>
            </a:pPr>
            <a:r>
              <a:rPr lang="en-AU" sz="1600" dirty="0" smtClean="0">
                <a:ea typeface="ＭＳ Ｐゴシック" pitchFamily="34" charset="-128"/>
              </a:rPr>
              <a:t>Behaviours &amp; expectations</a:t>
            </a:r>
            <a:endParaRPr lang="en-AU" sz="1600" dirty="0">
              <a:ea typeface="ＭＳ Ｐゴシック" pitchFamily="34" charset="-128"/>
            </a:endParaRPr>
          </a:p>
          <a:p>
            <a:pPr marL="749300" lvl="3" indent="-292100">
              <a:lnSpc>
                <a:spcPct val="80000"/>
              </a:lnSpc>
              <a:spcBef>
                <a:spcPts val="400"/>
              </a:spcBef>
              <a:buClr>
                <a:schemeClr val="accent1"/>
              </a:buClr>
              <a:buSzPct val="70000"/>
              <a:buFont typeface="Wingdings 2"/>
              <a:buChar char=""/>
              <a:defRPr/>
            </a:pPr>
            <a:r>
              <a:rPr lang="en-AU" sz="1600" dirty="0">
                <a:ea typeface="ＭＳ Ｐゴシック" pitchFamily="34" charset="-128"/>
              </a:rPr>
              <a:t>Management &amp; leadership </a:t>
            </a:r>
            <a:endParaRPr lang="en-AU" sz="1600" dirty="0" smtClean="0">
              <a:ea typeface="ＭＳ Ｐゴシック" pitchFamily="34" charset="-128"/>
            </a:endParaRPr>
          </a:p>
          <a:p>
            <a:pPr marL="749300" lvl="3" indent="-292100">
              <a:lnSpc>
                <a:spcPct val="80000"/>
              </a:lnSpc>
              <a:spcBef>
                <a:spcPts val="400"/>
              </a:spcBef>
              <a:buClr>
                <a:schemeClr val="accent1"/>
              </a:buClr>
              <a:buSzPct val="70000"/>
              <a:buFont typeface="Wingdings 2"/>
              <a:buChar char=""/>
              <a:defRPr/>
            </a:pPr>
            <a:r>
              <a:rPr lang="en-AU" sz="1600" dirty="0" smtClean="0">
                <a:ea typeface="ＭＳ Ｐゴシック" pitchFamily="34" charset="-128"/>
              </a:rPr>
              <a:t>Evaluation approaches </a:t>
            </a:r>
            <a:endParaRPr lang="en-AU" sz="1600" dirty="0">
              <a:ea typeface="ＭＳ Ｐゴシック" pitchFamily="34" charset="-128"/>
            </a:endParaRPr>
          </a:p>
        </p:txBody>
      </p:sp>
    </p:spTree>
    <p:extLst>
      <p:ext uri="{BB962C8B-B14F-4D97-AF65-F5344CB8AC3E}">
        <p14:creationId xmlns:p14="http://schemas.microsoft.com/office/powerpoint/2010/main" val="2038122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pPr algn="ctr" eaLnBrk="1" hangingPunct="1"/>
            <a:r>
              <a:rPr lang="en-AU" dirty="0" smtClean="0"/>
              <a:t>Strategic relationship building</a:t>
            </a:r>
            <a:br>
              <a:rPr lang="en-AU" dirty="0" smtClean="0"/>
            </a:br>
            <a:r>
              <a:rPr lang="en-AU" sz="3600" dirty="0" smtClean="0"/>
              <a:t>supporting questions:</a:t>
            </a:r>
            <a:endParaRPr lang="en-AU" dirty="0" smtClean="0"/>
          </a:p>
        </p:txBody>
      </p:sp>
      <p:sp>
        <p:nvSpPr>
          <p:cNvPr id="19459" name="Footer Placeholder 2"/>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AU" smtClean="0"/>
              <a:t>Keast, November  2010</a:t>
            </a:r>
          </a:p>
        </p:txBody>
      </p:sp>
      <p:graphicFrame>
        <p:nvGraphicFramePr>
          <p:cNvPr id="4" name="Group 69"/>
          <p:cNvGraphicFramePr>
            <a:graphicFrameLocks noGrp="1"/>
          </p:cNvGraphicFramePr>
          <p:nvPr/>
        </p:nvGraphicFramePr>
        <p:xfrm>
          <a:off x="585788" y="1682750"/>
          <a:ext cx="7948612" cy="4394836"/>
        </p:xfrm>
        <a:graphic>
          <a:graphicData uri="http://schemas.openxmlformats.org/drawingml/2006/table">
            <a:tbl>
              <a:tblPr/>
              <a:tblGrid>
                <a:gridCol w="5714404"/>
                <a:gridCol w="2234208"/>
              </a:tblGrid>
              <a:tr h="714375">
                <a:tc>
                  <a:txBody>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Identify those  groups/organisations with which your Project/ organisation should have a relationship with to achieve project outcomes.  </a:t>
                      </a:r>
                      <a:endParaRPr kumimoji="0" lang="en-AU" sz="16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en-AU" sz="2800" b="0" i="0" u="none" strike="noStrike" cap="none" normalizeH="0" baseline="0" smtClean="0">
                        <a:ln>
                          <a:noFill/>
                        </a:ln>
                        <a:solidFill>
                          <a:schemeClr val="tx1"/>
                        </a:solidFill>
                        <a:effectLst/>
                        <a:latin typeface="Calibri"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0713">
                <a:tc>
                  <a:txBody>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Circle those with whom you already have a relationship </a:t>
                      </a:r>
                      <a:endParaRPr kumimoji="0" lang="en-AU" sz="16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en-AU" sz="2800" b="0" i="0" u="none" strike="noStrike" cap="none" normalizeH="0" baseline="0" smtClean="0">
                        <a:ln>
                          <a:noFill/>
                        </a:ln>
                        <a:solidFill>
                          <a:schemeClr val="tx1"/>
                        </a:solidFill>
                        <a:effectLst/>
                        <a:latin typeface="Calibri"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4375">
                <a:tc>
                  <a:txBody>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en-AU" sz="1600" b="0" i="1"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Of those circled</a:t>
                      </a:r>
                      <a:r>
                        <a:rPr kumimoji="0" lang="en-AU" sz="16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consider if the current strength or nature of the relationship is sufficient to secure outcome. </a:t>
                      </a:r>
                      <a:endParaRPr kumimoji="0" lang="en-AU" sz="16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en-AU" sz="2800" b="0" i="0" u="none" strike="noStrike" cap="none" normalizeH="0" baseline="0" dirty="0" smtClean="0">
                        <a:ln>
                          <a:noFill/>
                        </a:ln>
                        <a:solidFill>
                          <a:schemeClr val="tx1"/>
                        </a:solidFill>
                        <a:effectLst/>
                        <a:latin typeface="Calibri"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19188">
                <a:tc>
                  <a:txBody>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For relationships that are considered not strong enough, identify possible strategies to strengthen. </a:t>
                      </a:r>
                    </a:p>
                    <a:p>
                      <a:pPr marL="0" marR="0" lvl="0" indent="0" algn="l" defTabSz="4572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Similarly it might be necessary to weaken relationships to secure outcomes.</a:t>
                      </a:r>
                      <a:endParaRPr kumimoji="0" lang="en-AU" sz="16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en-AU" sz="2800" b="0" i="0" u="none" strike="noStrike" cap="none" normalizeH="0" baseline="0" smtClean="0">
                        <a:ln>
                          <a:noFill/>
                        </a:ln>
                        <a:solidFill>
                          <a:schemeClr val="tx1"/>
                        </a:solidFill>
                        <a:effectLst/>
                        <a:latin typeface="Calibri"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17600">
                <a:tc>
                  <a:txBody>
                    <a:bodyPr/>
                    <a:lstStyle/>
                    <a:p>
                      <a:pPr marL="0" marR="0" lvl="0" indent="0" algn="l" defTabSz="4572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For the firms </a:t>
                      </a:r>
                      <a:r>
                        <a:rPr kumimoji="0" lang="en-AU" sz="1600" b="0" i="1"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not circled</a:t>
                      </a:r>
                      <a:r>
                        <a:rPr kumimoji="0" lang="en-AU" sz="1600" b="0" i="0" u="none" strike="noStrike" cap="none" normalizeH="0" baseline="0" dirty="0" smtClean="0">
                          <a:ln>
                            <a:noFill/>
                          </a:ln>
                          <a:solidFill>
                            <a:schemeClr val="tx1"/>
                          </a:solidFill>
                          <a:effectLst/>
                          <a:latin typeface="Times New Roman" pitchFamily="18" charset="0"/>
                          <a:ea typeface="ＭＳ Ｐゴシック" pitchFamily="34" charset="-128"/>
                          <a:cs typeface="Times New Roman" pitchFamily="18" charset="0"/>
                        </a:rPr>
                        <a:t> consider (a) what engagement strategies should/could be employed to mobilise commitment/involvement and (b) how strong the relationship needs to be. </a:t>
                      </a:r>
                      <a:endParaRPr kumimoji="0" lang="en-AU" sz="1600" b="0" i="0" u="none" strike="noStrike" cap="none" normalizeH="0" baseline="0" dirty="0" smtClean="0">
                        <a:ln>
                          <a:noFill/>
                        </a:ln>
                        <a:solidFill>
                          <a:schemeClr val="tx1"/>
                        </a:solidFill>
                        <a:effectLst/>
                        <a:latin typeface="Arial"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0" fontAlgn="base" latinLnBrk="0" hangingPunct="0">
                        <a:lnSpc>
                          <a:spcPct val="100000"/>
                        </a:lnSpc>
                        <a:spcBef>
                          <a:spcPct val="20000"/>
                        </a:spcBef>
                        <a:spcAft>
                          <a:spcPct val="0"/>
                        </a:spcAft>
                        <a:buClrTx/>
                        <a:buSzTx/>
                        <a:buFont typeface="Arial" charset="0"/>
                        <a:buNone/>
                        <a:tabLst/>
                      </a:pPr>
                      <a:endParaRPr kumimoji="0" lang="en-AU" sz="2800" b="0" i="0" u="none" strike="noStrike" cap="none" normalizeH="0" baseline="0" dirty="0" smtClean="0">
                        <a:ln>
                          <a:noFill/>
                        </a:ln>
                        <a:solidFill>
                          <a:schemeClr val="tx1"/>
                        </a:solidFill>
                        <a:effectLst/>
                        <a:latin typeface="Calibri" pitchFamily="34" charset="0"/>
                        <a:ea typeface="ＭＳ Ｐゴシック"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53515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Social network analysis </a:t>
            </a:r>
            <a:endParaRPr lang="en-AU" dirty="0"/>
          </a:p>
        </p:txBody>
      </p:sp>
      <p:sp>
        <p:nvSpPr>
          <p:cNvPr id="5" name="Rectangle 3"/>
          <p:cNvSpPr>
            <a:spLocks noGrp="1"/>
          </p:cNvSpPr>
          <p:nvPr>
            <p:ph idx="1"/>
          </p:nvPr>
        </p:nvSpPr>
        <p:spPr/>
        <p:txBody>
          <a:bodyPr>
            <a:normAutofit fontScale="77500" lnSpcReduction="20000"/>
          </a:bodyPr>
          <a:lstStyle/>
          <a:p>
            <a:pPr marL="292100" lvl="1" indent="-292100">
              <a:lnSpc>
                <a:spcPct val="110000"/>
              </a:lnSpc>
              <a:spcBef>
                <a:spcPts val="0"/>
              </a:spcBef>
              <a:buClr>
                <a:schemeClr val="accent1"/>
              </a:buClr>
              <a:buSzPct val="70000"/>
              <a:buFont typeface="Wingdings 2"/>
              <a:buChar char=""/>
              <a:defRPr/>
            </a:pPr>
            <a:r>
              <a:rPr lang="en-AU" sz="2900" dirty="0">
                <a:ea typeface="ＭＳ Ｐゴシック" pitchFamily="34" charset="-128"/>
              </a:rPr>
              <a:t>Intuition often not sufficient </a:t>
            </a:r>
            <a:r>
              <a:rPr lang="en-AU" sz="2900" dirty="0" smtClean="0">
                <a:ea typeface="ＭＳ Ｐゴシック" pitchFamily="34" charset="-128"/>
              </a:rPr>
              <a:t>to understand &amp; analyse large </a:t>
            </a:r>
            <a:r>
              <a:rPr lang="en-AU" sz="2900" dirty="0">
                <a:ea typeface="ＭＳ Ｐゴシック" pitchFamily="34" charset="-128"/>
              </a:rPr>
              <a:t>networks</a:t>
            </a:r>
          </a:p>
          <a:p>
            <a:pPr>
              <a:lnSpc>
                <a:spcPct val="80000"/>
              </a:lnSpc>
            </a:pPr>
            <a:endParaRPr lang="en-AU" sz="2700" dirty="0" smtClean="0">
              <a:ea typeface="ＭＳ Ｐゴシック" pitchFamily="34" charset="-128"/>
            </a:endParaRPr>
          </a:p>
          <a:p>
            <a:pPr marL="292100" lvl="1" indent="-292100">
              <a:lnSpc>
                <a:spcPct val="120000"/>
              </a:lnSpc>
              <a:spcBef>
                <a:spcPts val="0"/>
              </a:spcBef>
              <a:buClr>
                <a:schemeClr val="accent1"/>
              </a:buClr>
              <a:buSzPct val="70000"/>
              <a:buFont typeface="Wingdings 2"/>
              <a:buChar char=""/>
              <a:defRPr/>
            </a:pPr>
            <a:r>
              <a:rPr lang="en-AU" sz="2900" dirty="0" smtClean="0">
                <a:ea typeface="ＭＳ Ｐゴシック" pitchFamily="34" charset="-128"/>
              </a:rPr>
              <a:t>SNA </a:t>
            </a:r>
            <a:r>
              <a:rPr lang="en-AU" sz="2900" b="1" dirty="0" smtClean="0">
                <a:ea typeface="ＭＳ Ｐゴシック" pitchFamily="34" charset="-128"/>
              </a:rPr>
              <a:t>empirically</a:t>
            </a:r>
            <a:r>
              <a:rPr lang="en-AU" sz="2900" dirty="0" smtClean="0">
                <a:ea typeface="ＭＳ Ｐゴシック" pitchFamily="34" charset="-128"/>
              </a:rPr>
              <a:t> assesses/confirms </a:t>
            </a:r>
            <a:r>
              <a:rPr lang="en-AU" sz="2900" dirty="0">
                <a:ea typeface="ＭＳ Ｐゴシック" pitchFamily="34" charset="-128"/>
              </a:rPr>
              <a:t>relationships</a:t>
            </a:r>
          </a:p>
          <a:p>
            <a:pPr marL="692150" lvl="2" indent="-292100">
              <a:lnSpc>
                <a:spcPct val="140000"/>
              </a:lnSpc>
              <a:spcBef>
                <a:spcPts val="0"/>
              </a:spcBef>
              <a:buClr>
                <a:schemeClr val="accent1"/>
              </a:buClr>
              <a:buSzPct val="70000"/>
              <a:buFont typeface="Wingdings 2"/>
              <a:buChar char=""/>
              <a:defRPr/>
            </a:pPr>
            <a:r>
              <a:rPr lang="en-AU" sz="2500" dirty="0">
                <a:ea typeface="ＭＳ Ｐゴシック" pitchFamily="34" charset="-128"/>
              </a:rPr>
              <a:t>Delivers:</a:t>
            </a:r>
          </a:p>
          <a:p>
            <a:pPr marL="1149350" lvl="3" indent="-292100">
              <a:lnSpc>
                <a:spcPct val="140000"/>
              </a:lnSpc>
              <a:spcBef>
                <a:spcPts val="0"/>
              </a:spcBef>
              <a:buClr>
                <a:schemeClr val="accent1"/>
              </a:buClr>
              <a:buSzPct val="70000"/>
              <a:buFont typeface="Wingdings 2"/>
              <a:buChar char=""/>
              <a:defRPr/>
            </a:pPr>
            <a:r>
              <a:rPr lang="en-AU" sz="2100" dirty="0">
                <a:ea typeface="ＭＳ Ｐゴシック" pitchFamily="34" charset="-128"/>
              </a:rPr>
              <a:t>visual representations – (maps)</a:t>
            </a:r>
          </a:p>
          <a:p>
            <a:pPr marL="1149350" lvl="3" indent="-292100">
              <a:lnSpc>
                <a:spcPct val="140000"/>
              </a:lnSpc>
              <a:spcBef>
                <a:spcPts val="0"/>
              </a:spcBef>
              <a:buClr>
                <a:schemeClr val="accent1"/>
              </a:buClr>
              <a:buSzPct val="70000"/>
              <a:buFont typeface="Wingdings 2"/>
              <a:buChar char=""/>
              <a:defRPr/>
            </a:pPr>
            <a:r>
              <a:rPr lang="en-AU" sz="2100" dirty="0">
                <a:ea typeface="ＭＳ Ｐゴシック" pitchFamily="34" charset="-128"/>
              </a:rPr>
              <a:t>metrics (statistics for analysis/review)</a:t>
            </a:r>
          </a:p>
          <a:p>
            <a:pPr lvl="2">
              <a:lnSpc>
                <a:spcPct val="80000"/>
              </a:lnSpc>
            </a:pPr>
            <a:endParaRPr lang="en-AU" sz="2000" dirty="0" smtClean="0">
              <a:ea typeface="ＭＳ Ｐゴシック" pitchFamily="34" charset="-128"/>
            </a:endParaRPr>
          </a:p>
          <a:p>
            <a:pPr marL="292100" lvl="1" indent="-292100">
              <a:lnSpc>
                <a:spcPct val="120000"/>
              </a:lnSpc>
              <a:spcBef>
                <a:spcPts val="0"/>
              </a:spcBef>
              <a:buClr>
                <a:schemeClr val="accent1"/>
              </a:buClr>
              <a:buSzPct val="70000"/>
              <a:buFont typeface="Wingdings 2"/>
              <a:buChar char=""/>
              <a:defRPr/>
            </a:pPr>
            <a:r>
              <a:rPr lang="en-AU" sz="2900" dirty="0">
                <a:ea typeface="ＭＳ Ｐゴシック" pitchFamily="34" charset="-128"/>
              </a:rPr>
              <a:t>Diagnostic &amp; evaluative </a:t>
            </a:r>
            <a:r>
              <a:rPr lang="en-AU" sz="2900" dirty="0" smtClean="0">
                <a:ea typeface="ＭＳ Ｐゴシック" pitchFamily="34" charset="-128"/>
              </a:rPr>
              <a:t>tool to:</a:t>
            </a:r>
            <a:endParaRPr lang="en-AU" sz="2900" dirty="0">
              <a:ea typeface="ＭＳ Ｐゴシック" pitchFamily="34" charset="-128"/>
            </a:endParaRPr>
          </a:p>
          <a:p>
            <a:pPr marL="692150" lvl="2" indent="-292100">
              <a:lnSpc>
                <a:spcPct val="140000"/>
              </a:lnSpc>
              <a:spcBef>
                <a:spcPts val="0"/>
              </a:spcBef>
              <a:buClr>
                <a:schemeClr val="accent1"/>
              </a:buClr>
              <a:buSzPct val="70000"/>
              <a:buFont typeface="Wingdings 2"/>
              <a:buChar char=""/>
              <a:defRPr/>
            </a:pPr>
            <a:r>
              <a:rPr lang="en-AU" sz="2500" dirty="0">
                <a:ea typeface="ＭＳ Ｐゴシック" pitchFamily="34" charset="-128"/>
              </a:rPr>
              <a:t>Configure &amp; reconfigure patterns of relationships</a:t>
            </a:r>
          </a:p>
          <a:p>
            <a:pPr marL="692150" lvl="2" indent="-292100">
              <a:lnSpc>
                <a:spcPct val="140000"/>
              </a:lnSpc>
              <a:spcBef>
                <a:spcPts val="0"/>
              </a:spcBef>
              <a:buClr>
                <a:schemeClr val="accent1"/>
              </a:buClr>
              <a:buSzPct val="70000"/>
              <a:buFont typeface="Wingdings 2"/>
              <a:buChar char=""/>
              <a:defRPr/>
            </a:pPr>
            <a:r>
              <a:rPr lang="en-AU" sz="2500" dirty="0" smtClean="0">
                <a:ea typeface="ＭＳ Ｐゴシック" pitchFamily="34" charset="-128"/>
              </a:rPr>
              <a:t>Determine where </a:t>
            </a:r>
            <a:r>
              <a:rPr lang="en-AU" sz="2500" dirty="0">
                <a:ea typeface="ＭＳ Ｐゴシック" pitchFamily="34" charset="-128"/>
              </a:rPr>
              <a:t>to put effort for maximum gain</a:t>
            </a:r>
          </a:p>
          <a:p>
            <a:pPr lvl="2">
              <a:lnSpc>
                <a:spcPct val="80000"/>
              </a:lnSpc>
            </a:pPr>
            <a:endParaRPr lang="en-AU" sz="2000" dirty="0" smtClean="0">
              <a:ea typeface="ＭＳ Ｐゴシック" pitchFamily="34" charset="-128"/>
            </a:endParaRPr>
          </a:p>
          <a:p>
            <a:pPr marL="292100" lvl="1" indent="-292100">
              <a:lnSpc>
                <a:spcPct val="130000"/>
              </a:lnSpc>
              <a:spcBef>
                <a:spcPts val="0"/>
              </a:spcBef>
              <a:buClr>
                <a:schemeClr val="accent1"/>
              </a:buClr>
              <a:buSzPct val="70000"/>
              <a:buFont typeface="Wingdings 2"/>
              <a:buChar char=""/>
              <a:defRPr/>
            </a:pPr>
            <a:r>
              <a:rPr lang="en-AU" sz="2900" dirty="0" smtClean="0">
                <a:ea typeface="ＭＳ Ｐゴシック" pitchFamily="34" charset="-128"/>
              </a:rPr>
              <a:t>Affords within network, </a:t>
            </a:r>
            <a:r>
              <a:rPr lang="en-AU" sz="2900" dirty="0">
                <a:ea typeface="ＭＳ Ｐゴシック" pitchFamily="34" charset="-128"/>
              </a:rPr>
              <a:t>across networks &amp; over </a:t>
            </a:r>
            <a:r>
              <a:rPr lang="en-AU" sz="2900" dirty="0" smtClean="0">
                <a:ea typeface="ＭＳ Ｐゴシック" pitchFamily="34" charset="-128"/>
              </a:rPr>
              <a:t>time analyses</a:t>
            </a:r>
            <a:endParaRPr lang="en-AU" sz="2900" dirty="0">
              <a:ea typeface="ＭＳ Ｐゴシック" pitchFamily="34" charset="-128"/>
            </a:endParaRPr>
          </a:p>
          <a:p>
            <a:pPr lvl="1">
              <a:lnSpc>
                <a:spcPct val="80000"/>
              </a:lnSpc>
              <a:buFont typeface="Arial" charset="0"/>
              <a:buNone/>
            </a:pPr>
            <a:endParaRPr lang="en-AU" sz="2400" dirty="0" smtClean="0">
              <a:ea typeface="ＭＳ Ｐゴシック" pitchFamily="34" charset="-128"/>
            </a:endParaRPr>
          </a:p>
        </p:txBody>
      </p:sp>
      <p:sp>
        <p:nvSpPr>
          <p:cNvPr id="4" name="Footer Placeholder 3"/>
          <p:cNvSpPr>
            <a:spLocks noGrp="1"/>
          </p:cNvSpPr>
          <p:nvPr>
            <p:ph type="ftr" sz="quarter" idx="11"/>
          </p:nvPr>
        </p:nvSpPr>
        <p:spPr/>
        <p:txBody>
          <a:bodyPr/>
          <a:lstStyle/>
          <a:p>
            <a:r>
              <a:rPr lang="en-AU" dirty="0" err="1" smtClean="0"/>
              <a:t>Keast</a:t>
            </a:r>
            <a:r>
              <a:rPr lang="en-AU" dirty="0" smtClean="0"/>
              <a:t>, May 2011</a:t>
            </a:r>
            <a:endParaRPr lang="en-AU" dirty="0"/>
          </a:p>
        </p:txBody>
      </p:sp>
    </p:spTree>
    <p:extLst>
      <p:ext uri="{BB962C8B-B14F-4D97-AF65-F5344CB8AC3E}">
        <p14:creationId xmlns:p14="http://schemas.microsoft.com/office/powerpoint/2010/main" val="3995147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Key SNA terms, measures &amp; statistics </a:t>
            </a:r>
            <a:endParaRPr lang="en-AU" dirty="0"/>
          </a:p>
        </p:txBody>
      </p:sp>
      <p:sp>
        <p:nvSpPr>
          <p:cNvPr id="3" name="Content Placeholder 2"/>
          <p:cNvSpPr>
            <a:spLocks noGrp="1"/>
          </p:cNvSpPr>
          <p:nvPr>
            <p:ph idx="1"/>
          </p:nvPr>
        </p:nvSpPr>
        <p:spPr/>
        <p:txBody>
          <a:bodyPr>
            <a:noAutofit/>
          </a:bodyPr>
          <a:lstStyle/>
          <a:p>
            <a:pPr marL="292100" indent="-292100">
              <a:spcBef>
                <a:spcPts val="0"/>
              </a:spcBef>
              <a:buClr>
                <a:schemeClr val="accent1"/>
              </a:buClr>
              <a:buSzPct val="70000"/>
              <a:buFont typeface="Wingdings 2"/>
              <a:buChar char=""/>
              <a:defRPr/>
            </a:pPr>
            <a:r>
              <a:rPr lang="en-AU" sz="1800" b="1" dirty="0">
                <a:ea typeface="ＭＳ Ｐゴシック" pitchFamily="34" charset="-128"/>
              </a:rPr>
              <a:t>Ego networks</a:t>
            </a:r>
            <a:r>
              <a:rPr lang="en-AU" sz="1800" dirty="0">
                <a:ea typeface="ＭＳ Ｐゴシック" pitchFamily="34" charset="-128"/>
              </a:rPr>
              <a:t>:  Networks around a focal node (the ‘ego’) whom is directly connected to all other actors</a:t>
            </a:r>
          </a:p>
          <a:p>
            <a:pPr marL="292100" indent="-292100">
              <a:spcBef>
                <a:spcPts val="0"/>
              </a:spcBef>
              <a:buClr>
                <a:schemeClr val="accent1"/>
              </a:buClr>
              <a:buSzPct val="70000"/>
              <a:buFont typeface="Wingdings 2"/>
              <a:buChar char=""/>
              <a:defRPr/>
            </a:pPr>
            <a:r>
              <a:rPr lang="en-AU" sz="1800" b="1" dirty="0" smtClean="0">
                <a:ea typeface="ＭＳ Ｐゴシック" pitchFamily="34" charset="-128"/>
              </a:rPr>
              <a:t>Centrality</a:t>
            </a:r>
            <a:r>
              <a:rPr lang="en-AU" sz="2000" b="1" dirty="0">
                <a:ea typeface="ＭＳ Ｐゴシック" pitchFamily="34" charset="-128"/>
              </a:rPr>
              <a:t>: </a:t>
            </a:r>
          </a:p>
          <a:p>
            <a:pPr marL="692150" lvl="2" indent="-292100">
              <a:lnSpc>
                <a:spcPct val="110000"/>
              </a:lnSpc>
              <a:spcBef>
                <a:spcPts val="0"/>
              </a:spcBef>
              <a:buClr>
                <a:schemeClr val="accent1"/>
              </a:buClr>
              <a:buSzPct val="70000"/>
              <a:buFont typeface="Wingdings 2"/>
              <a:buChar char=""/>
              <a:defRPr/>
            </a:pPr>
            <a:r>
              <a:rPr lang="en-AU" sz="1600" dirty="0" err="1">
                <a:ea typeface="ＭＳ Ｐゴシック" pitchFamily="34" charset="-128"/>
              </a:rPr>
              <a:t>Betweenness</a:t>
            </a:r>
            <a:r>
              <a:rPr lang="en-AU" sz="1600" dirty="0">
                <a:ea typeface="ＭＳ Ｐゴシック" pitchFamily="34" charset="-128"/>
              </a:rPr>
              <a:t> – node others must go through to reach others </a:t>
            </a:r>
          </a:p>
          <a:p>
            <a:pPr marL="692150" lvl="2" indent="-292100">
              <a:lnSpc>
                <a:spcPct val="110000"/>
              </a:lnSpc>
              <a:spcBef>
                <a:spcPts val="0"/>
              </a:spcBef>
              <a:buClr>
                <a:schemeClr val="accent1"/>
              </a:buClr>
              <a:buSzPct val="70000"/>
              <a:buFont typeface="Wingdings 2"/>
              <a:buChar char=""/>
              <a:defRPr/>
            </a:pPr>
            <a:r>
              <a:rPr lang="en-AU" sz="1600" dirty="0">
                <a:ea typeface="ＭＳ Ｐゴシック" pitchFamily="34" charset="-128"/>
              </a:rPr>
              <a:t>Highest closeness score goes through fewest </a:t>
            </a:r>
          </a:p>
          <a:p>
            <a:pPr marL="292100" indent="-292100">
              <a:spcBef>
                <a:spcPts val="0"/>
              </a:spcBef>
              <a:buClr>
                <a:schemeClr val="accent1"/>
              </a:buClr>
              <a:buSzPct val="70000"/>
              <a:buFont typeface="Wingdings 2"/>
              <a:buChar char=""/>
              <a:defRPr/>
            </a:pPr>
            <a:r>
              <a:rPr lang="en-AU" sz="1800" b="1" dirty="0">
                <a:ea typeface="ＭＳ Ｐゴシック" pitchFamily="34" charset="-128"/>
              </a:rPr>
              <a:t>Density</a:t>
            </a:r>
            <a:r>
              <a:rPr lang="en-AU" sz="1800" dirty="0">
                <a:ea typeface="ＭＳ Ｐゴシック" pitchFamily="34" charset="-128"/>
              </a:rPr>
              <a:t>: how closely a network is knit.  Measure for cohesion &amp; integration  0-1, closer to 1 higher </a:t>
            </a:r>
          </a:p>
          <a:p>
            <a:pPr marL="292100" indent="-292100">
              <a:spcBef>
                <a:spcPts val="0"/>
              </a:spcBef>
              <a:buClr>
                <a:schemeClr val="accent1"/>
              </a:buClr>
              <a:buSzPct val="70000"/>
              <a:buFont typeface="Wingdings 2"/>
              <a:buChar char=""/>
              <a:defRPr/>
            </a:pPr>
            <a:r>
              <a:rPr lang="en-AU" sz="1800" b="1" dirty="0">
                <a:ea typeface="ＭＳ Ｐゴシック" pitchFamily="34" charset="-128"/>
              </a:rPr>
              <a:t>Centralisation</a:t>
            </a:r>
            <a:r>
              <a:rPr lang="en-AU" sz="1800" dirty="0">
                <a:ea typeface="ＭＳ Ｐゴシック" pitchFamily="34" charset="-128"/>
              </a:rPr>
              <a:t>:  how hierarchical the network is – i.e. power &amp; influence centred around a small core or dispersed more widely across membership</a:t>
            </a:r>
          </a:p>
          <a:p>
            <a:pPr marL="292100" indent="-292100">
              <a:spcBef>
                <a:spcPts val="0"/>
              </a:spcBef>
              <a:buClr>
                <a:schemeClr val="accent1"/>
              </a:buClr>
              <a:buSzPct val="70000"/>
              <a:buFont typeface="Wingdings 2"/>
              <a:buChar char=""/>
              <a:defRPr/>
            </a:pPr>
            <a:r>
              <a:rPr lang="en-AU" sz="1800" b="1" dirty="0">
                <a:ea typeface="ＭＳ Ｐゴシック" pitchFamily="34" charset="-128"/>
              </a:rPr>
              <a:t>Average Path Distance</a:t>
            </a:r>
            <a:r>
              <a:rPr lang="en-AU" sz="1800" dirty="0">
                <a:ea typeface="ＭＳ Ｐゴシック" pitchFamily="34" charset="-128"/>
              </a:rPr>
              <a:t>: number of steps it takes for one person to ‘reach’ another – quasi measure of effectiveness – 2.6 (&amp; cohesion) </a:t>
            </a:r>
          </a:p>
          <a:p>
            <a:pPr marL="292100" indent="-292100">
              <a:spcBef>
                <a:spcPts val="0"/>
              </a:spcBef>
              <a:buClr>
                <a:schemeClr val="accent1"/>
              </a:buClr>
              <a:buSzPct val="70000"/>
              <a:buFont typeface="Wingdings 2"/>
              <a:buChar char=""/>
              <a:defRPr/>
            </a:pPr>
            <a:r>
              <a:rPr lang="en-AU" sz="1800" b="1" dirty="0">
                <a:ea typeface="ＭＳ Ｐゴシック" pitchFamily="34" charset="-128"/>
              </a:rPr>
              <a:t>Clusters</a:t>
            </a:r>
            <a:r>
              <a:rPr lang="en-AU" sz="1800" dirty="0">
                <a:ea typeface="ＭＳ Ｐゴシック" pitchFamily="34" charset="-128"/>
              </a:rPr>
              <a:t>: Patterns of either connected or isolated groupings – clusters of nodes</a:t>
            </a:r>
          </a:p>
          <a:p>
            <a:pPr marL="692150" lvl="2" indent="-292100">
              <a:lnSpc>
                <a:spcPct val="110000"/>
              </a:lnSpc>
              <a:spcBef>
                <a:spcPts val="0"/>
              </a:spcBef>
              <a:buClr>
                <a:schemeClr val="accent1"/>
              </a:buClr>
              <a:buSzPct val="70000"/>
              <a:buFont typeface="Wingdings 2"/>
              <a:buChar char=""/>
              <a:defRPr/>
            </a:pPr>
            <a:r>
              <a:rPr lang="en-AU" sz="1600" dirty="0">
                <a:ea typeface="ＭＳ Ｐゴシック" pitchFamily="34" charset="-128"/>
              </a:rPr>
              <a:t>Might be intentional or emergent</a:t>
            </a:r>
          </a:p>
          <a:p>
            <a:pPr marL="692150" lvl="2" indent="-292100">
              <a:lnSpc>
                <a:spcPct val="110000"/>
              </a:lnSpc>
              <a:spcBef>
                <a:spcPts val="0"/>
              </a:spcBef>
              <a:buClr>
                <a:schemeClr val="accent1"/>
              </a:buClr>
              <a:buSzPct val="70000"/>
              <a:buFont typeface="Wingdings 2"/>
              <a:buChar char=""/>
              <a:defRPr/>
            </a:pPr>
            <a:r>
              <a:rPr lang="en-AU" sz="1600" dirty="0">
                <a:ea typeface="ＭＳ Ｐゴシック" pitchFamily="34" charset="-128"/>
              </a:rPr>
              <a:t>Anchored to a location &amp; its resources </a:t>
            </a:r>
          </a:p>
          <a:p>
            <a:pPr marL="692150" lvl="2" indent="-292100">
              <a:lnSpc>
                <a:spcPct val="110000"/>
              </a:lnSpc>
              <a:spcBef>
                <a:spcPts val="0"/>
              </a:spcBef>
              <a:buClr>
                <a:schemeClr val="accent1"/>
              </a:buClr>
              <a:buSzPct val="70000"/>
              <a:buFont typeface="Wingdings 2"/>
              <a:buChar char=""/>
              <a:defRPr/>
            </a:pPr>
            <a:r>
              <a:rPr lang="en-AU" sz="1600" dirty="0">
                <a:ea typeface="ＭＳ Ｐゴシック" pitchFamily="34" charset="-128"/>
              </a:rPr>
              <a:t>Network is the overlaying pattern of the connections that can be leveraged for gain</a:t>
            </a:r>
            <a:r>
              <a:rPr lang="en-AU" sz="1600" dirty="0" smtClean="0">
                <a:ea typeface="ＭＳ Ｐゴシック" pitchFamily="34" charset="-128"/>
              </a:rPr>
              <a:t>!</a:t>
            </a:r>
            <a:endParaRPr lang="en-AU" sz="1600" dirty="0">
              <a:ea typeface="ＭＳ Ｐゴシック" pitchFamily="34" charset="-128"/>
            </a:endParaRPr>
          </a:p>
        </p:txBody>
      </p:sp>
    </p:spTree>
    <p:extLst>
      <p:ext uri="{BB962C8B-B14F-4D97-AF65-F5344CB8AC3E}">
        <p14:creationId xmlns:p14="http://schemas.microsoft.com/office/powerpoint/2010/main" val="3764799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IRC (Brisbane) Connectivity: IRF Networks</a:t>
            </a:r>
            <a:endParaRPr lang="en-AU" dirty="0"/>
          </a:p>
        </p:txBody>
      </p:sp>
      <p:sp>
        <p:nvSpPr>
          <p:cNvPr id="3" name="Content Placeholder 2"/>
          <p:cNvSpPr>
            <a:spLocks noGrp="1"/>
          </p:cNvSpPr>
          <p:nvPr>
            <p:ph idx="1"/>
          </p:nvPr>
        </p:nvSpPr>
        <p:spPr/>
        <p:txBody>
          <a:bodyPr>
            <a:normAutofit fontScale="77500" lnSpcReduction="20000"/>
          </a:bodyPr>
          <a:lstStyle/>
          <a:p>
            <a:pPr marL="292100" lvl="1" indent="-292100">
              <a:lnSpc>
                <a:spcPct val="130000"/>
              </a:lnSpc>
              <a:spcBef>
                <a:spcPts val="0"/>
              </a:spcBef>
              <a:buClr>
                <a:schemeClr val="accent1"/>
              </a:buClr>
              <a:buSzPct val="70000"/>
              <a:buFont typeface="Wingdings 2"/>
              <a:buChar char=""/>
              <a:defRPr/>
            </a:pPr>
            <a:r>
              <a:rPr lang="en-AU" sz="3400" dirty="0">
                <a:ea typeface="ＭＳ Ｐゴシック" pitchFamily="34" charset="-128"/>
              </a:rPr>
              <a:t>IRC Network is an Ego-network</a:t>
            </a:r>
          </a:p>
          <a:p>
            <a:pPr marL="692150" lvl="2" indent="-292100">
              <a:lnSpc>
                <a:spcPct val="130000"/>
              </a:lnSpc>
              <a:spcBef>
                <a:spcPts val="0"/>
              </a:spcBef>
              <a:buClr>
                <a:schemeClr val="accent1"/>
              </a:buClr>
              <a:buSzPct val="70000"/>
              <a:buFont typeface="Wingdings 2"/>
              <a:buChar char=""/>
              <a:defRPr/>
            </a:pPr>
            <a:r>
              <a:rPr lang="en-AU" sz="3000" dirty="0">
                <a:ea typeface="ＭＳ Ｐゴシック" pitchFamily="34" charset="-128"/>
              </a:rPr>
              <a:t>Relational strength:  42% strong, 33% medium, 24% weak</a:t>
            </a:r>
          </a:p>
          <a:p>
            <a:pPr marL="292100" lvl="1" indent="-292100">
              <a:lnSpc>
                <a:spcPct val="130000"/>
              </a:lnSpc>
              <a:spcBef>
                <a:spcPts val="0"/>
              </a:spcBef>
              <a:buClr>
                <a:schemeClr val="accent1"/>
              </a:buClr>
              <a:buSzPct val="70000"/>
              <a:buFont typeface="Wingdings 2"/>
              <a:buChar char=""/>
              <a:defRPr/>
            </a:pPr>
            <a:r>
              <a:rPr lang="en-AU" sz="3400" dirty="0">
                <a:ea typeface="ＭＳ Ｐゴシック" pitchFamily="34" charset="-128"/>
              </a:rPr>
              <a:t>Good mix of government/business/university </a:t>
            </a:r>
            <a:r>
              <a:rPr lang="en-AU" sz="3400" dirty="0" smtClean="0">
                <a:ea typeface="ＭＳ Ｐゴシック" pitchFamily="34" charset="-128"/>
              </a:rPr>
              <a:t>i.e. triple helix</a:t>
            </a:r>
            <a:endParaRPr lang="en-AU" sz="3400" dirty="0">
              <a:ea typeface="ＭＳ Ｐゴシック" pitchFamily="34" charset="-128"/>
            </a:endParaRPr>
          </a:p>
          <a:p>
            <a:pPr marL="692150" lvl="2" indent="-292100">
              <a:lnSpc>
                <a:spcPct val="130000"/>
              </a:lnSpc>
              <a:spcBef>
                <a:spcPts val="0"/>
              </a:spcBef>
              <a:buClr>
                <a:schemeClr val="accent1"/>
              </a:buClr>
              <a:buSzPct val="70000"/>
              <a:buFont typeface="Wingdings 2"/>
              <a:buChar char=""/>
              <a:defRPr/>
            </a:pPr>
            <a:r>
              <a:rPr lang="en-AU" sz="3000" dirty="0" smtClean="0">
                <a:ea typeface="ＭＳ Ｐゴシック" pitchFamily="34" charset="-128"/>
              </a:rPr>
              <a:t>Argued </a:t>
            </a:r>
            <a:r>
              <a:rPr lang="en-AU" sz="3000" dirty="0">
                <a:ea typeface="ＭＳ Ｐゴシック" pitchFamily="34" charset="-128"/>
              </a:rPr>
              <a:t>to be essential for balance in information </a:t>
            </a:r>
            <a:r>
              <a:rPr lang="en-AU" sz="3000" dirty="0" smtClean="0">
                <a:ea typeface="ＭＳ Ｐゴシック" pitchFamily="34" charset="-128"/>
              </a:rPr>
              <a:t>sharing, innovation development &amp; diffusion</a:t>
            </a:r>
            <a:endParaRPr lang="en-AU" sz="3000" dirty="0">
              <a:ea typeface="ＭＳ Ｐゴシック" pitchFamily="34" charset="-128"/>
            </a:endParaRPr>
          </a:p>
          <a:p>
            <a:pPr marL="292100" lvl="1" indent="-292100">
              <a:lnSpc>
                <a:spcPct val="130000"/>
              </a:lnSpc>
              <a:spcBef>
                <a:spcPts val="0"/>
              </a:spcBef>
              <a:buClr>
                <a:schemeClr val="accent1"/>
              </a:buClr>
              <a:buSzPct val="70000"/>
              <a:buFont typeface="Wingdings 2"/>
              <a:buChar char=""/>
              <a:defRPr/>
            </a:pPr>
            <a:r>
              <a:rPr lang="en-AU" sz="3400" dirty="0" smtClean="0">
                <a:ea typeface="ＭＳ Ｐゴシック" pitchFamily="34" charset="-128"/>
              </a:rPr>
              <a:t>Represents a hub-spoke model: </a:t>
            </a:r>
            <a:r>
              <a:rPr lang="en-AU" sz="3400" dirty="0">
                <a:ea typeface="ＭＳ Ｐゴシック" pitchFamily="34" charset="-128"/>
              </a:rPr>
              <a:t>The IRC is at the </a:t>
            </a:r>
            <a:r>
              <a:rPr lang="en-AU" sz="3400" dirty="0" smtClean="0">
                <a:ea typeface="ＭＳ Ｐゴシック" pitchFamily="34" charset="-128"/>
              </a:rPr>
              <a:t>centre (hub)</a:t>
            </a:r>
            <a:endParaRPr lang="en-AU" sz="3400" dirty="0">
              <a:ea typeface="ＭＳ Ｐゴシック" pitchFamily="34" charset="-128"/>
            </a:endParaRPr>
          </a:p>
          <a:p>
            <a:pPr marL="692150" lvl="2" indent="-292100">
              <a:lnSpc>
                <a:spcPct val="130000"/>
              </a:lnSpc>
              <a:spcBef>
                <a:spcPts val="0"/>
              </a:spcBef>
              <a:buClr>
                <a:schemeClr val="accent1"/>
              </a:buClr>
              <a:buSzPct val="70000"/>
              <a:buFont typeface="Wingdings 2"/>
              <a:buChar char=""/>
              <a:defRPr/>
            </a:pPr>
            <a:r>
              <a:rPr lang="en-AU" sz="3000" dirty="0">
                <a:ea typeface="ＭＳ Ｐゴシック" pitchFamily="34" charset="-128"/>
              </a:rPr>
              <a:t>Hub&amp; spoke </a:t>
            </a:r>
            <a:r>
              <a:rPr lang="en-AU" sz="3000" dirty="0" smtClean="0">
                <a:ea typeface="ＭＳ Ｐゴシック" pitchFamily="34" charset="-128"/>
              </a:rPr>
              <a:t>models: can simultaneously (</a:t>
            </a:r>
            <a:r>
              <a:rPr lang="en-AU" sz="3000" dirty="0">
                <a:ea typeface="ＭＳ Ｐゴシック" pitchFamily="34" charset="-128"/>
              </a:rPr>
              <a:t>a) benefit hub &amp; (b) place stress on </a:t>
            </a:r>
            <a:r>
              <a:rPr lang="en-AU" sz="3000" dirty="0" smtClean="0">
                <a:ea typeface="ＭＳ Ｐゴシック" pitchFamily="34" charset="-128"/>
              </a:rPr>
              <a:t>hub</a:t>
            </a:r>
            <a:endParaRPr lang="en-AU" sz="3000" dirty="0">
              <a:ea typeface="ＭＳ Ｐゴシック" pitchFamily="34" charset="-128"/>
            </a:endParaRPr>
          </a:p>
        </p:txBody>
      </p:sp>
    </p:spTree>
    <p:extLst>
      <p:ext uri="{BB962C8B-B14F-4D97-AF65-F5344CB8AC3E}">
        <p14:creationId xmlns:p14="http://schemas.microsoft.com/office/powerpoint/2010/main" val="553494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AU" dirty="0" smtClean="0"/>
              <a:t>IRC (Brisbane) Connectivity:</a:t>
            </a:r>
            <a:br>
              <a:rPr lang="en-AU" dirty="0" smtClean="0"/>
            </a:br>
            <a:r>
              <a:rPr lang="en-AU" dirty="0" smtClean="0"/>
              <a:t>Australian Government</a:t>
            </a:r>
            <a:endParaRPr lang="en-AU" dirty="0"/>
          </a:p>
        </p:txBody>
      </p:sp>
      <p:sp>
        <p:nvSpPr>
          <p:cNvPr id="5" name="Content Placeholder 4"/>
          <p:cNvSpPr>
            <a:spLocks noGrp="1"/>
          </p:cNvSpPr>
          <p:nvPr>
            <p:ph idx="1"/>
          </p:nvPr>
        </p:nvSpPr>
        <p:spPr/>
        <p:txBody>
          <a:bodyPr>
            <a:normAutofit fontScale="55000" lnSpcReduction="20000"/>
          </a:bodyPr>
          <a:lstStyle/>
          <a:p>
            <a:pPr marL="292100" lvl="1" indent="-292100">
              <a:lnSpc>
                <a:spcPct val="130000"/>
              </a:lnSpc>
              <a:spcBef>
                <a:spcPts val="0"/>
              </a:spcBef>
              <a:buClr>
                <a:schemeClr val="accent1"/>
              </a:buClr>
              <a:buSzPct val="70000"/>
              <a:buFont typeface="Wingdings 2"/>
              <a:buChar char=""/>
              <a:defRPr/>
            </a:pPr>
            <a:r>
              <a:rPr lang="en-AU" sz="4300" dirty="0">
                <a:ea typeface="ＭＳ Ｐゴシック" pitchFamily="34" charset="-128"/>
              </a:rPr>
              <a:t>IRC Network is an Ego-network </a:t>
            </a:r>
          </a:p>
          <a:p>
            <a:pPr marL="692150" lvl="2" indent="-292100">
              <a:lnSpc>
                <a:spcPct val="130000"/>
              </a:lnSpc>
              <a:spcBef>
                <a:spcPts val="0"/>
              </a:spcBef>
              <a:buClr>
                <a:schemeClr val="accent1"/>
              </a:buClr>
              <a:buSzPct val="70000"/>
              <a:buFont typeface="Wingdings 2"/>
              <a:buChar char=""/>
              <a:defRPr/>
            </a:pPr>
            <a:r>
              <a:rPr lang="en-AU" sz="4000" dirty="0">
                <a:ea typeface="ＭＳ Ｐゴシック" pitchFamily="34" charset="-128"/>
              </a:rPr>
              <a:t>Relational strength:  53% strong, 21% medium, 26% weak</a:t>
            </a:r>
          </a:p>
          <a:p>
            <a:pPr marL="292100" lvl="1" indent="-292100">
              <a:lnSpc>
                <a:spcPct val="130000"/>
              </a:lnSpc>
              <a:spcBef>
                <a:spcPts val="0"/>
              </a:spcBef>
              <a:buClr>
                <a:schemeClr val="accent1"/>
              </a:buClr>
              <a:buSzPct val="70000"/>
              <a:buFont typeface="Wingdings 2"/>
              <a:buChar char=""/>
              <a:defRPr/>
            </a:pPr>
            <a:r>
              <a:rPr lang="en-AU" sz="4300" dirty="0">
                <a:ea typeface="ＭＳ Ｐゴシック" pitchFamily="34" charset="-128"/>
              </a:rPr>
              <a:t>Centrality measure indicates small core of 3 organisations </a:t>
            </a:r>
            <a:r>
              <a:rPr lang="en-AU" sz="4300" dirty="0" smtClean="0">
                <a:ea typeface="ＭＳ Ｐゴシック" pitchFamily="34" charset="-128"/>
              </a:rPr>
              <a:t> </a:t>
            </a:r>
            <a:endParaRPr lang="en-AU" sz="4300" dirty="0">
              <a:ea typeface="ＭＳ Ｐゴシック" pitchFamily="34" charset="-128"/>
            </a:endParaRPr>
          </a:p>
          <a:p>
            <a:pPr marL="692150" lvl="2" indent="-292100">
              <a:lnSpc>
                <a:spcPct val="130000"/>
              </a:lnSpc>
              <a:spcBef>
                <a:spcPts val="0"/>
              </a:spcBef>
              <a:buClr>
                <a:schemeClr val="accent1"/>
              </a:buClr>
              <a:buSzPct val="70000"/>
              <a:buFont typeface="Wingdings 2"/>
              <a:buChar char=""/>
              <a:defRPr/>
            </a:pPr>
            <a:r>
              <a:rPr lang="en-AU" sz="4000" dirty="0">
                <a:ea typeface="ＭＳ Ｐゴシック" pitchFamily="34" charset="-128"/>
              </a:rPr>
              <a:t>IRC, </a:t>
            </a:r>
            <a:r>
              <a:rPr lang="en-AU" sz="4000" dirty="0" err="1">
                <a:ea typeface="ＭＳ Ｐゴシック" pitchFamily="34" charset="-128"/>
              </a:rPr>
              <a:t>AusIndustry</a:t>
            </a:r>
            <a:r>
              <a:rPr lang="en-AU" sz="4000" dirty="0">
                <a:ea typeface="ＭＳ Ｐゴシック" pitchFamily="34" charset="-128"/>
              </a:rPr>
              <a:t> &amp; Research in Business</a:t>
            </a:r>
          </a:p>
          <a:p>
            <a:pPr marL="692150" lvl="2" indent="-292100">
              <a:lnSpc>
                <a:spcPct val="130000"/>
              </a:lnSpc>
              <a:spcBef>
                <a:spcPts val="0"/>
              </a:spcBef>
              <a:buClr>
                <a:schemeClr val="accent1"/>
              </a:buClr>
              <a:buSzPct val="70000"/>
              <a:buFont typeface="Wingdings 2"/>
              <a:buChar char=""/>
              <a:defRPr/>
            </a:pPr>
            <a:r>
              <a:rPr lang="en-AU" sz="4000" dirty="0">
                <a:ea typeface="ＭＳ Ｐゴシック" pitchFamily="34" charset="-128"/>
              </a:rPr>
              <a:t>High centralisation – concentration around small core</a:t>
            </a:r>
          </a:p>
          <a:p>
            <a:pPr marL="1149350" lvl="3" indent="-292100">
              <a:lnSpc>
                <a:spcPct val="130000"/>
              </a:lnSpc>
              <a:spcBef>
                <a:spcPts val="0"/>
              </a:spcBef>
              <a:buClr>
                <a:schemeClr val="accent1"/>
              </a:buClr>
              <a:buSzPct val="70000"/>
              <a:buFont typeface="Wingdings 2"/>
              <a:buChar char=""/>
              <a:defRPr/>
            </a:pPr>
            <a:r>
              <a:rPr lang="en-AU" sz="3600" dirty="0">
                <a:ea typeface="ＭＳ Ｐゴシック" pitchFamily="34" charset="-128"/>
              </a:rPr>
              <a:t>Not a distributed network</a:t>
            </a:r>
          </a:p>
          <a:p>
            <a:pPr marL="1606550" lvl="4" indent="-292100">
              <a:lnSpc>
                <a:spcPct val="130000"/>
              </a:lnSpc>
              <a:spcBef>
                <a:spcPts val="0"/>
              </a:spcBef>
              <a:buClr>
                <a:schemeClr val="accent1"/>
              </a:buClr>
              <a:buSzPct val="70000"/>
              <a:buFont typeface="Wingdings 2"/>
              <a:buChar char=""/>
              <a:defRPr/>
            </a:pPr>
            <a:r>
              <a:rPr lang="en-AU" sz="3600" dirty="0">
                <a:ea typeface="ＭＳ Ｐゴシック" pitchFamily="34" charset="-128"/>
              </a:rPr>
              <a:t>High number of </a:t>
            </a:r>
            <a:r>
              <a:rPr lang="en-AU" sz="3600" dirty="0" smtClean="0">
                <a:ea typeface="ＭＳ Ｐゴシック" pitchFamily="34" charset="-128"/>
              </a:rPr>
              <a:t>pendants, not well connected </a:t>
            </a:r>
            <a:endParaRPr lang="en-AU" sz="3600" dirty="0">
              <a:ea typeface="ＭＳ Ｐゴシック" pitchFamily="34" charset="-128"/>
            </a:endParaRPr>
          </a:p>
          <a:p>
            <a:pPr marL="692150" lvl="2" indent="-292100">
              <a:lnSpc>
                <a:spcPct val="130000"/>
              </a:lnSpc>
              <a:spcBef>
                <a:spcPts val="0"/>
              </a:spcBef>
              <a:buClr>
                <a:schemeClr val="accent1"/>
              </a:buClr>
              <a:buSzPct val="70000"/>
              <a:buFont typeface="Wingdings 2"/>
              <a:buChar char=""/>
              <a:defRPr/>
            </a:pPr>
            <a:r>
              <a:rPr lang="en-AU" sz="4000" dirty="0" err="1">
                <a:ea typeface="ＭＳ Ｐゴシック" pitchFamily="34" charset="-128"/>
              </a:rPr>
              <a:t>AusIndustry</a:t>
            </a:r>
            <a:r>
              <a:rPr lang="en-AU" sz="4000" dirty="0">
                <a:ea typeface="ＭＳ Ｐゴシック" pitchFamily="34" charset="-128"/>
              </a:rPr>
              <a:t> </a:t>
            </a:r>
            <a:r>
              <a:rPr lang="en-AU" sz="4000" dirty="0" smtClean="0">
                <a:ea typeface="ＭＳ Ｐゴシック" pitchFamily="34" charset="-128"/>
              </a:rPr>
              <a:t>may </a:t>
            </a:r>
            <a:r>
              <a:rPr lang="en-AU" sz="4000" dirty="0">
                <a:ea typeface="ＭＳ Ｐゴシック" pitchFamily="34" charset="-128"/>
              </a:rPr>
              <a:t>function as a link to other actors, </a:t>
            </a:r>
            <a:r>
              <a:rPr lang="en-AU" sz="4000" dirty="0" smtClean="0">
                <a:ea typeface="ＭＳ Ｐゴシック" pitchFamily="34" charset="-128"/>
              </a:rPr>
              <a:t>i.e. a </a:t>
            </a:r>
            <a:r>
              <a:rPr lang="en-AU" sz="4000" dirty="0">
                <a:ea typeface="ＭＳ Ｐゴシック" pitchFamily="34" charset="-128"/>
              </a:rPr>
              <a:t>brokerage </a:t>
            </a:r>
            <a:r>
              <a:rPr lang="en-AU" sz="4000" dirty="0" smtClean="0">
                <a:ea typeface="ＭＳ Ｐゴシック" pitchFamily="34" charset="-128"/>
              </a:rPr>
              <a:t>role</a:t>
            </a:r>
            <a:endParaRPr lang="en-AU" dirty="0" smtClean="0"/>
          </a:p>
          <a:p>
            <a:pPr lvl="1"/>
            <a:endParaRPr lang="en-AU" dirty="0" smtClean="0"/>
          </a:p>
          <a:p>
            <a:pPr lvl="1"/>
            <a:endParaRPr lang="en-AU" dirty="0"/>
          </a:p>
        </p:txBody>
      </p:sp>
    </p:spTree>
    <p:extLst>
      <p:ext uri="{BB962C8B-B14F-4D97-AF65-F5344CB8AC3E}">
        <p14:creationId xmlns:p14="http://schemas.microsoft.com/office/powerpoint/2010/main" val="707913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AU" sz="4300" dirty="0" smtClean="0">
                <a:solidFill>
                  <a:srgbClr val="FF0000"/>
                </a:solidFill>
                <a:ea typeface="ＭＳ Ｐゴシック" pitchFamily="34" charset="-128"/>
              </a:rPr>
              <a:t>Questions for consideration</a:t>
            </a:r>
            <a:br>
              <a:rPr lang="en-AU" sz="4300" dirty="0" smtClean="0">
                <a:solidFill>
                  <a:srgbClr val="FF0000"/>
                </a:solidFill>
                <a:ea typeface="ＭＳ Ｐゴシック" pitchFamily="34" charset="-128"/>
              </a:rPr>
            </a:br>
            <a:endParaRPr lang="en-AU" dirty="0">
              <a:solidFill>
                <a:srgbClr val="FF0000"/>
              </a:solidFill>
            </a:endParaRPr>
          </a:p>
        </p:txBody>
      </p:sp>
      <p:sp>
        <p:nvSpPr>
          <p:cNvPr id="3" name="Content Placeholder 2"/>
          <p:cNvSpPr>
            <a:spLocks noGrp="1"/>
          </p:cNvSpPr>
          <p:nvPr>
            <p:ph idx="1"/>
          </p:nvPr>
        </p:nvSpPr>
        <p:spPr/>
        <p:txBody>
          <a:bodyPr>
            <a:normAutofit/>
          </a:bodyPr>
          <a:lstStyle/>
          <a:p>
            <a:pPr marL="692150" lvl="2" indent="-292100">
              <a:lnSpc>
                <a:spcPct val="130000"/>
              </a:lnSpc>
              <a:spcBef>
                <a:spcPts val="0"/>
              </a:spcBef>
              <a:buClr>
                <a:schemeClr val="accent1"/>
              </a:buClr>
              <a:buSzPct val="70000"/>
              <a:buFont typeface="Wingdings 2"/>
              <a:buChar char=""/>
              <a:defRPr/>
            </a:pPr>
            <a:r>
              <a:rPr lang="en-AU" sz="2800" dirty="0" smtClean="0">
                <a:ea typeface="ＭＳ Ｐゴシック" pitchFamily="34" charset="-128"/>
              </a:rPr>
              <a:t>How </a:t>
            </a:r>
            <a:r>
              <a:rPr lang="en-AU" sz="2800" dirty="0">
                <a:ea typeface="ＭＳ Ｐゴシック" pitchFamily="34" charset="-128"/>
              </a:rPr>
              <a:t>can </a:t>
            </a:r>
            <a:r>
              <a:rPr lang="en-AU" sz="2800" dirty="0" err="1">
                <a:ea typeface="ＭＳ Ｐゴシック" pitchFamily="34" charset="-128"/>
              </a:rPr>
              <a:t>AusIndustries</a:t>
            </a:r>
            <a:r>
              <a:rPr lang="en-AU" sz="2800" dirty="0">
                <a:ea typeface="ＭＳ Ｐゴシック" pitchFamily="34" charset="-128"/>
              </a:rPr>
              <a:t> facilitate IRC in improving relations with actors that have weaker ties?</a:t>
            </a:r>
          </a:p>
          <a:p>
            <a:pPr marL="692150" lvl="2" indent="-292100">
              <a:lnSpc>
                <a:spcPct val="130000"/>
              </a:lnSpc>
              <a:spcBef>
                <a:spcPts val="0"/>
              </a:spcBef>
              <a:buClr>
                <a:schemeClr val="accent1"/>
              </a:buClr>
              <a:buSzPct val="70000"/>
              <a:buFont typeface="Wingdings 2"/>
              <a:buChar char=""/>
              <a:defRPr/>
            </a:pPr>
            <a:r>
              <a:rPr lang="en-AU" sz="2800" dirty="0">
                <a:ea typeface="ＭＳ Ｐゴシック" pitchFamily="34" charset="-128"/>
              </a:rPr>
              <a:t>Could IRC function as a broker in connecting the pendants and increase information flows through the network?</a:t>
            </a:r>
          </a:p>
          <a:p>
            <a:endParaRPr lang="en-AU" dirty="0"/>
          </a:p>
        </p:txBody>
      </p:sp>
    </p:spTree>
    <p:extLst>
      <p:ext uri="{BB962C8B-B14F-4D97-AF65-F5344CB8AC3E}">
        <p14:creationId xmlns:p14="http://schemas.microsoft.com/office/powerpoint/2010/main" val="3747706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AU" sz="3400" dirty="0" smtClean="0">
                <a:solidFill>
                  <a:srgbClr val="FF0000"/>
                </a:solidFill>
                <a:ea typeface="ＭＳ Ｐゴシック" pitchFamily="34" charset="-128"/>
              </a:rPr>
              <a:t>Questions for consideration</a:t>
            </a:r>
            <a:endParaRPr lang="en-AU"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692150" lvl="2" indent="-292100">
              <a:lnSpc>
                <a:spcPct val="130000"/>
              </a:lnSpc>
              <a:spcBef>
                <a:spcPts val="0"/>
              </a:spcBef>
              <a:buClr>
                <a:schemeClr val="accent1"/>
              </a:buClr>
              <a:buSzPct val="70000"/>
              <a:buFont typeface="Wingdings 2"/>
              <a:buChar char=""/>
              <a:defRPr/>
            </a:pPr>
            <a:r>
              <a:rPr lang="en-AU" sz="3000" dirty="0" smtClean="0">
                <a:ea typeface="ＭＳ Ｐゴシック" pitchFamily="34" charset="-128"/>
              </a:rPr>
              <a:t>Where </a:t>
            </a:r>
            <a:r>
              <a:rPr lang="en-AU" sz="3000" dirty="0">
                <a:ea typeface="ＭＳ Ｐゴシック" pitchFamily="34" charset="-128"/>
              </a:rPr>
              <a:t>are the strong relations (existing capital)?</a:t>
            </a:r>
          </a:p>
          <a:p>
            <a:pPr marL="1149350" lvl="3" indent="-292100">
              <a:lnSpc>
                <a:spcPct val="130000"/>
              </a:lnSpc>
              <a:spcBef>
                <a:spcPts val="0"/>
              </a:spcBef>
              <a:buClr>
                <a:schemeClr val="accent1"/>
              </a:buClr>
              <a:buSzPct val="70000"/>
              <a:buFont typeface="Wingdings 2"/>
              <a:buChar char=""/>
              <a:defRPr/>
            </a:pPr>
            <a:r>
              <a:rPr lang="en-AU" sz="2600" dirty="0">
                <a:ea typeface="ＭＳ Ｐゴシック" pitchFamily="34" charset="-128"/>
              </a:rPr>
              <a:t>There is no need for continual investment in strong relationships. Effort can be focussed on increasing ‘weaker’ but important ties</a:t>
            </a:r>
          </a:p>
          <a:p>
            <a:pPr marL="692150" lvl="2" indent="-292100">
              <a:lnSpc>
                <a:spcPct val="130000"/>
              </a:lnSpc>
              <a:spcBef>
                <a:spcPts val="0"/>
              </a:spcBef>
              <a:buClr>
                <a:schemeClr val="accent1"/>
              </a:buClr>
              <a:buSzPct val="70000"/>
              <a:buFont typeface="Wingdings 2"/>
              <a:buChar char=""/>
              <a:defRPr/>
            </a:pPr>
            <a:r>
              <a:rPr lang="en-AU" sz="3000" dirty="0">
                <a:ea typeface="ＭＳ Ｐゴシック" pitchFamily="34" charset="-128"/>
              </a:rPr>
              <a:t>What are missing relationships?</a:t>
            </a:r>
          </a:p>
          <a:p>
            <a:pPr marL="1149350" lvl="3" indent="-292100">
              <a:lnSpc>
                <a:spcPct val="130000"/>
              </a:lnSpc>
              <a:spcBef>
                <a:spcPts val="0"/>
              </a:spcBef>
              <a:buClr>
                <a:schemeClr val="accent1"/>
              </a:buClr>
              <a:buSzPct val="70000"/>
              <a:buFont typeface="Wingdings 2"/>
              <a:buChar char=""/>
              <a:defRPr/>
            </a:pPr>
            <a:r>
              <a:rPr lang="en-AU" sz="2600" dirty="0">
                <a:ea typeface="ＭＳ Ｐゴシック" pitchFamily="34" charset="-128"/>
              </a:rPr>
              <a:t>Are there known actors that are not represented in this network?</a:t>
            </a:r>
          </a:p>
          <a:p>
            <a:pPr marL="1149350" lvl="3" indent="-292100">
              <a:lnSpc>
                <a:spcPct val="130000"/>
              </a:lnSpc>
              <a:spcBef>
                <a:spcPts val="0"/>
              </a:spcBef>
              <a:buClr>
                <a:schemeClr val="accent1"/>
              </a:buClr>
              <a:buSzPct val="70000"/>
              <a:buFont typeface="Wingdings 2"/>
              <a:buChar char=""/>
              <a:defRPr/>
            </a:pPr>
            <a:r>
              <a:rPr lang="en-AU" sz="2600" dirty="0">
                <a:ea typeface="ＭＳ Ｐゴシック" pitchFamily="34" charset="-128"/>
              </a:rPr>
              <a:t>Who has potential resources and can be brought closer into the network</a:t>
            </a:r>
            <a:r>
              <a:rPr lang="en-AU" sz="2600" dirty="0" smtClean="0">
                <a:ea typeface="ＭＳ Ｐゴシック" pitchFamily="34" charset="-128"/>
              </a:rPr>
              <a:t>?</a:t>
            </a:r>
            <a:endParaRPr lang="en-AU" sz="2600" dirty="0">
              <a:ea typeface="ＭＳ Ｐゴシック" pitchFamily="34" charset="-128"/>
            </a:endParaRPr>
          </a:p>
        </p:txBody>
      </p:sp>
    </p:spTree>
    <p:extLst>
      <p:ext uri="{BB962C8B-B14F-4D97-AF65-F5344CB8AC3E}">
        <p14:creationId xmlns:p14="http://schemas.microsoft.com/office/powerpoint/2010/main" val="3469036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IRC (Brisbane) Connectivity</a:t>
            </a:r>
            <a:br>
              <a:rPr lang="en-AU" dirty="0" smtClean="0"/>
            </a:br>
            <a:r>
              <a:rPr lang="en-AU" dirty="0" smtClean="0"/>
              <a:t>Queensland government</a:t>
            </a:r>
            <a:endParaRPr lang="en-AU" dirty="0"/>
          </a:p>
        </p:txBody>
      </p:sp>
      <p:sp>
        <p:nvSpPr>
          <p:cNvPr id="3" name="Content Placeholder 2"/>
          <p:cNvSpPr>
            <a:spLocks noGrp="1"/>
          </p:cNvSpPr>
          <p:nvPr>
            <p:ph idx="1"/>
          </p:nvPr>
        </p:nvSpPr>
        <p:spPr/>
        <p:txBody>
          <a:bodyPr>
            <a:normAutofit/>
          </a:bodyPr>
          <a:lstStyle/>
          <a:p>
            <a:pPr marL="292100" lvl="1" indent="-292100">
              <a:lnSpc>
                <a:spcPct val="110000"/>
              </a:lnSpc>
              <a:spcBef>
                <a:spcPts val="0"/>
              </a:spcBef>
              <a:buClr>
                <a:schemeClr val="accent1"/>
              </a:buClr>
              <a:buSzPct val="70000"/>
              <a:buFont typeface="Wingdings 2"/>
              <a:buChar char=""/>
              <a:defRPr/>
            </a:pPr>
            <a:r>
              <a:rPr lang="en-AU" sz="3000" dirty="0">
                <a:ea typeface="ＭＳ Ｐゴシック" pitchFamily="34" charset="-128"/>
              </a:rPr>
              <a:t>IRC Network is an Ego-network</a:t>
            </a:r>
          </a:p>
          <a:p>
            <a:pPr marL="692150" lvl="2" indent="-292100">
              <a:lnSpc>
                <a:spcPct val="110000"/>
              </a:lnSpc>
              <a:spcBef>
                <a:spcPts val="0"/>
              </a:spcBef>
              <a:buClr>
                <a:schemeClr val="accent1"/>
              </a:buClr>
              <a:buSzPct val="70000"/>
              <a:buFont typeface="Wingdings 2"/>
              <a:buChar char=""/>
              <a:defRPr/>
            </a:pPr>
            <a:r>
              <a:rPr lang="en-AU" sz="2700" dirty="0">
                <a:ea typeface="ＭＳ Ｐゴシック" pitchFamily="34" charset="-128"/>
              </a:rPr>
              <a:t>Equal mix of relationship strengths  </a:t>
            </a:r>
          </a:p>
          <a:p>
            <a:pPr marL="292100" lvl="1" indent="-292100">
              <a:lnSpc>
                <a:spcPct val="110000"/>
              </a:lnSpc>
              <a:spcBef>
                <a:spcPts val="0"/>
              </a:spcBef>
              <a:buClr>
                <a:schemeClr val="accent1"/>
              </a:buClr>
              <a:buSzPct val="70000"/>
              <a:buFont typeface="Wingdings 2"/>
              <a:buChar char=""/>
              <a:defRPr/>
            </a:pPr>
            <a:r>
              <a:rPr lang="en-AU" sz="3000" dirty="0">
                <a:ea typeface="ＭＳ Ｐゴシック" pitchFamily="34" charset="-128"/>
              </a:rPr>
              <a:t>2 most central actors are SITIA and ETE</a:t>
            </a:r>
          </a:p>
          <a:p>
            <a:pPr marL="292100" lvl="1" indent="-292100">
              <a:lnSpc>
                <a:spcPct val="110000"/>
              </a:lnSpc>
              <a:spcBef>
                <a:spcPts val="0"/>
              </a:spcBef>
              <a:buClr>
                <a:schemeClr val="accent1"/>
              </a:buClr>
              <a:buSzPct val="70000"/>
              <a:buFont typeface="Wingdings 2"/>
              <a:buChar char=""/>
              <a:defRPr/>
            </a:pPr>
            <a:r>
              <a:rPr lang="en-AU" sz="3000" dirty="0">
                <a:ea typeface="ＭＳ Ｐゴシック" pitchFamily="34" charset="-128"/>
              </a:rPr>
              <a:t>The network appears low in density and highly centralised</a:t>
            </a:r>
          </a:p>
          <a:p>
            <a:pPr marL="692150" lvl="2" indent="-292100">
              <a:lnSpc>
                <a:spcPct val="110000"/>
              </a:lnSpc>
              <a:spcBef>
                <a:spcPts val="0"/>
              </a:spcBef>
              <a:buClr>
                <a:schemeClr val="accent1"/>
              </a:buClr>
              <a:buSzPct val="70000"/>
              <a:buFont typeface="Wingdings 2"/>
              <a:buChar char=""/>
              <a:defRPr/>
            </a:pPr>
            <a:r>
              <a:rPr lang="en-AU" sz="2700" dirty="0">
                <a:ea typeface="ＭＳ Ｐゴシック" pitchFamily="34" charset="-128"/>
              </a:rPr>
              <a:t>Less cohesive networks perform less effective in information sharing</a:t>
            </a:r>
          </a:p>
          <a:p>
            <a:pPr marL="692150" lvl="2" indent="-292100">
              <a:lnSpc>
                <a:spcPct val="110000"/>
              </a:lnSpc>
              <a:spcBef>
                <a:spcPts val="0"/>
              </a:spcBef>
              <a:buClr>
                <a:schemeClr val="accent1"/>
              </a:buClr>
              <a:buSzPct val="70000"/>
              <a:buFont typeface="Wingdings 2"/>
              <a:buChar char=""/>
              <a:defRPr/>
            </a:pPr>
            <a:r>
              <a:rPr lang="en-AU" sz="2700" dirty="0">
                <a:ea typeface="ＭＳ Ｐゴシック" pitchFamily="34" charset="-128"/>
              </a:rPr>
              <a:t>In high central networks, the core actor (IRC) becomes a very important information broker</a:t>
            </a:r>
          </a:p>
          <a:p>
            <a:endParaRPr lang="en-AU" dirty="0" smtClean="0"/>
          </a:p>
        </p:txBody>
      </p:sp>
    </p:spTree>
    <p:extLst>
      <p:ext uri="{BB962C8B-B14F-4D97-AF65-F5344CB8AC3E}">
        <p14:creationId xmlns:p14="http://schemas.microsoft.com/office/powerpoint/2010/main" val="12621115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712</TotalTime>
  <Words>2252</Words>
  <Application>Microsoft Office PowerPoint</Application>
  <PresentationFormat>On-screen Show (4:3)</PresentationFormat>
  <Paragraphs>201</Paragraphs>
  <Slides>23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ＭＳ Ｐゴシック</vt:lpstr>
      <vt:lpstr>ＭＳ Ｐゴシック</vt:lpstr>
      <vt:lpstr>Arial</vt:lpstr>
      <vt:lpstr>Calibri</vt:lpstr>
      <vt:lpstr>Times New Roman</vt:lpstr>
      <vt:lpstr>Tw Cen MT</vt:lpstr>
      <vt:lpstr>Wingdings 2</vt:lpstr>
      <vt:lpstr>Clarity</vt:lpstr>
      <vt:lpstr>Supporting Material</vt:lpstr>
      <vt:lpstr>The collaborative agenda</vt:lpstr>
      <vt:lpstr>Social network analysis </vt:lpstr>
      <vt:lpstr>Key SNA terms, measures &amp; statistics </vt:lpstr>
      <vt:lpstr>IRC (Brisbane) Connectivity: IRF Networks</vt:lpstr>
      <vt:lpstr>IRC (Brisbane) Connectivity: Australian Government</vt:lpstr>
      <vt:lpstr>Questions for consideration </vt:lpstr>
      <vt:lpstr>Questions for consideration</vt:lpstr>
      <vt:lpstr>IRC (Brisbane) Connectivity Queensland government</vt:lpstr>
      <vt:lpstr>Questions for consideration </vt:lpstr>
      <vt:lpstr>IRC (Brisbane) Connectivity Business Sector</vt:lpstr>
      <vt:lpstr>Questions for consideration</vt:lpstr>
      <vt:lpstr>Conclusions </vt:lpstr>
      <vt:lpstr>Conclusions (cont.)</vt:lpstr>
      <vt:lpstr>Next steps</vt:lpstr>
      <vt:lpstr>Social Network Analysis (considerations)</vt:lpstr>
      <vt:lpstr>Building networks </vt:lpstr>
      <vt:lpstr>Strategic Leveraging </vt:lpstr>
      <vt:lpstr>Reconfiguring network ties &amp; structures</vt:lpstr>
      <vt:lpstr>Hub &amp; spoke models </vt:lpstr>
      <vt:lpstr>Strategic relationship building considerations</vt:lpstr>
      <vt:lpstr>Strategic relationship building</vt:lpstr>
      <vt:lpstr>Strategic relationship building supporting 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Editor</dc:creator>
  <cp:lastModifiedBy>Tanya Stewart</cp:lastModifiedBy>
  <cp:revision>83</cp:revision>
  <cp:lastPrinted>2012-09-14T01:09:08Z</cp:lastPrinted>
  <dcterms:created xsi:type="dcterms:W3CDTF">2012-08-22T11:41:07Z</dcterms:created>
  <dcterms:modified xsi:type="dcterms:W3CDTF">2015-05-06T01:45:28Z</dcterms:modified>
</cp:coreProperties>
</file>