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notesSlides/notesSlide1.xml" ContentType="application/vnd.openxmlformats-officedocument.presentationml.notesSlide+xml"/>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notesSlides/notesSlide2.xml" ContentType="application/vnd.openxmlformats-officedocument.presentationml.notesSlide+xml"/>
  <Override PartName="/ppt/media/image2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Lst>
  <p:sldSz cx="9144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b="def" i="def"/>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b="def" i="def"/>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p:nvPr>
            <p:ph type="sldImg"/>
          </p:nvPr>
        </p:nvSpPr>
        <p:spPr>
          <a:xfrm>
            <a:off x="1143000" y="685800"/>
            <a:ext cx="4572000" cy="3429000"/>
          </a:xfrm>
          <a:prstGeom prst="rect">
            <a:avLst/>
          </a:prstGeom>
        </p:spPr>
        <p:txBody>
          <a:bodyPr/>
          <a:lstStyle/>
          <a:p>
            <a:pPr lvl="0"/>
          </a:p>
        </p:txBody>
      </p:sp>
      <p:sp>
        <p:nvSpPr>
          <p:cNvPr id="55" name="Shape 5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sldImg"/>
          </p:nvPr>
        </p:nvSpPr>
        <p:spPr>
          <a:prstGeom prst="rect">
            <a:avLst/>
          </a:prstGeom>
        </p:spPr>
        <p:txBody>
          <a:bodyPr/>
          <a:lstStyle/>
          <a:p>
            <a:pPr lvl="0"/>
          </a:p>
        </p:txBody>
      </p:sp>
      <p:sp>
        <p:nvSpPr>
          <p:cNvPr id="243" name="Shape 243"/>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Things to add here:</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Explanation of why network analysis is important, discussion of structure and position – demonstrates disconnects, strengths and weaknesses of the network connections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5" name="Shape 305"/>
          <p:cNvSpPr/>
          <p:nvPr>
            <p:ph type="sldImg"/>
          </p:nvPr>
        </p:nvSpPr>
        <p:spPr>
          <a:prstGeom prst="rect">
            <a:avLst/>
          </a:prstGeom>
        </p:spPr>
        <p:txBody>
          <a:bodyPr/>
          <a:lstStyle/>
          <a:p>
            <a:pPr lvl="0"/>
          </a:p>
        </p:txBody>
      </p:sp>
      <p:sp>
        <p:nvSpPr>
          <p:cNvPr id="306" name="Shape 306"/>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Kilduff, Martin and Wenpin Tsai, 2003, </a:t>
            </a:r>
            <a:r>
              <a:rPr i="1" sz="1200">
                <a:latin typeface="Calibri"/>
                <a:ea typeface="Calibri"/>
                <a:cs typeface="Calibri"/>
                <a:sym typeface="Calibri"/>
              </a:rPr>
              <a:t>Social Networks and Organizations</a:t>
            </a:r>
            <a:r>
              <a:rPr sz="1200">
                <a:latin typeface="Calibri"/>
                <a:ea typeface="Calibri"/>
                <a:cs typeface="Calibri"/>
                <a:sym typeface="Calibri"/>
              </a:rPr>
              <a:t>, Sage, Los Angeles.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Chapter 5, figure 5.1.</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6" name="Shape 6"/>
          <p:cNvSpPr/>
          <p:nvPr>
            <p:ph type="title"/>
          </p:nvPr>
        </p:nvSpPr>
        <p:spPr>
          <a:xfrm>
            <a:off x="685800" y="1844675"/>
            <a:ext cx="7772400" cy="2041525"/>
          </a:xfrm>
          <a:prstGeom prst="rect">
            <a:avLst/>
          </a:prstGeom>
        </p:spPr>
        <p:txBody>
          <a:bodyPr/>
          <a:lstStyle/>
          <a:p>
            <a:pPr lvl="0">
              <a:defRPr sz="1800"/>
            </a:pPr>
            <a:r>
              <a:rPr sz="4400"/>
              <a:t>Title Text</a:t>
            </a:r>
          </a:p>
        </p:txBody>
      </p:sp>
      <p:sp>
        <p:nvSpPr>
          <p:cNvPr id="7" name="Shape 7"/>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3200">
                <a:solidFill>
                  <a:srgbClr val="888888"/>
                </a:solidFill>
              </a:rPr>
              <a:t>Body Level One</a:t>
            </a:r>
            <a:endParaRPr sz="3200">
              <a:solidFill>
                <a:srgbClr val="888888"/>
              </a:solidFill>
            </a:endParaRPr>
          </a:p>
          <a:p>
            <a:pPr lvl="1">
              <a:defRPr sz="1800">
                <a:solidFill>
                  <a:srgbClr val="000000"/>
                </a:solidFill>
              </a:defRPr>
            </a:pPr>
            <a:r>
              <a:rPr sz="3200">
                <a:solidFill>
                  <a:srgbClr val="888888"/>
                </a:solidFill>
              </a:rPr>
              <a:t>Body Level Two</a:t>
            </a:r>
            <a:endParaRPr sz="3200">
              <a:solidFill>
                <a:srgbClr val="888888"/>
              </a:solidFill>
            </a:endParaRPr>
          </a:p>
          <a:p>
            <a:pPr lvl="2">
              <a:defRPr sz="1800">
                <a:solidFill>
                  <a:srgbClr val="000000"/>
                </a:solidFill>
              </a:defRPr>
            </a:pPr>
            <a:r>
              <a:rPr sz="3200">
                <a:solidFill>
                  <a:srgbClr val="888888"/>
                </a:solidFill>
              </a:rPr>
              <a:t>Body Level Three</a:t>
            </a:r>
            <a:endParaRPr sz="3200">
              <a:solidFill>
                <a:srgbClr val="888888"/>
              </a:solidFill>
            </a:endParaRPr>
          </a:p>
          <a:p>
            <a:pPr lvl="3">
              <a:defRPr sz="1800">
                <a:solidFill>
                  <a:srgbClr val="000000"/>
                </a:solidFill>
              </a:defRPr>
            </a:pPr>
            <a:r>
              <a:rPr sz="3200">
                <a:solidFill>
                  <a:srgbClr val="888888"/>
                </a:solidFill>
              </a:rPr>
              <a:t>Body Level Four</a:t>
            </a:r>
            <a:endParaRPr sz="3200">
              <a:solidFill>
                <a:srgbClr val="888888"/>
              </a:solidFill>
            </a:endParaRPr>
          </a:p>
          <a:p>
            <a:pPr lvl="4">
              <a:defRPr sz="1800">
                <a:solidFill>
                  <a:srgbClr val="000000"/>
                </a:solidFill>
              </a:defRPr>
            </a:pPr>
            <a:r>
              <a:rPr sz="3200">
                <a:solidFill>
                  <a:srgbClr val="888888"/>
                </a:solidFill>
              </a:rPr>
              <a:t>Body Level Five</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pPr>
            <a:r>
              <a:rPr sz="4400"/>
              <a:t>Title Text</a:t>
            </a:r>
          </a:p>
        </p:txBody>
      </p:sp>
      <p:sp>
        <p:nvSpPr>
          <p:cNvPr id="40" name="Shape 40"/>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3" name="Shape 43"/>
          <p:cNvSpPr/>
          <p:nvPr>
            <p:ph type="title"/>
          </p:nvPr>
        </p:nvSpPr>
        <p:spPr>
          <a:xfrm>
            <a:off x="6629400" y="0"/>
            <a:ext cx="2057400" cy="6400802"/>
          </a:xfrm>
          <a:prstGeom prst="rect">
            <a:avLst/>
          </a:prstGeom>
        </p:spPr>
        <p:txBody>
          <a:bodyPr/>
          <a:lstStyle/>
          <a:p>
            <a:pPr lvl="0">
              <a:defRPr sz="1800"/>
            </a:pPr>
            <a:r>
              <a:rPr sz="4400"/>
              <a:t>Title Text</a:t>
            </a:r>
          </a:p>
        </p:txBody>
      </p:sp>
      <p:sp>
        <p:nvSpPr>
          <p:cNvPr id="44" name="Shape 44"/>
          <p:cNvSpPr/>
          <p:nvPr>
            <p:ph type="body" idx="1"/>
          </p:nvPr>
        </p:nvSpPr>
        <p:spPr>
          <a:xfrm>
            <a:off x="457200" y="274638"/>
            <a:ext cx="6019800" cy="6583363"/>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Text and Clip Art">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lvl="0">
              <a:defRPr sz="1800"/>
            </a:pPr>
            <a:r>
              <a:rPr sz="4400"/>
              <a:t>Title Text</a:t>
            </a:r>
          </a:p>
        </p:txBody>
      </p:sp>
      <p:sp>
        <p:nvSpPr>
          <p:cNvPr id="48" name="Shape 48"/>
          <p:cNvSpPr/>
          <p:nvPr>
            <p:ph type="body" idx="1"/>
          </p:nvPr>
        </p:nvSpPr>
        <p:spPr>
          <a:xfrm>
            <a:off x="457200" y="1600200"/>
            <a:ext cx="4038600" cy="5257800"/>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9" name="Shape 4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Text, and Content">
    <p:spTree>
      <p:nvGrpSpPr>
        <p:cNvPr id="1" name=""/>
        <p:cNvGrpSpPr/>
        <p:nvPr/>
      </p:nvGrpSpPr>
      <p:grpSpPr>
        <a:xfrm>
          <a:off x="0" y="0"/>
          <a:ext cx="0" cy="0"/>
          <a:chOff x="0" y="0"/>
          <a:chExt cx="0" cy="0"/>
        </a:xfrm>
      </p:grpSpPr>
      <p:sp>
        <p:nvSpPr>
          <p:cNvPr id="51" name="Shape 51"/>
          <p:cNvSpPr/>
          <p:nvPr>
            <p:ph type="title"/>
          </p:nvPr>
        </p:nvSpPr>
        <p:spPr>
          <a:prstGeom prst="rect">
            <a:avLst/>
          </a:prstGeom>
        </p:spPr>
        <p:txBody>
          <a:bodyPr/>
          <a:lstStyle/>
          <a:p>
            <a:pPr lvl="0">
              <a:defRPr sz="1800"/>
            </a:pPr>
            <a:r>
              <a:rPr sz="4400"/>
              <a:t>Title Text</a:t>
            </a:r>
          </a:p>
        </p:txBody>
      </p:sp>
      <p:sp>
        <p:nvSpPr>
          <p:cNvPr id="52" name="Shape 52"/>
          <p:cNvSpPr/>
          <p:nvPr>
            <p:ph type="body" idx="1"/>
          </p:nvPr>
        </p:nvSpPr>
        <p:spPr>
          <a:xfrm>
            <a:off x="457200" y="1600200"/>
            <a:ext cx="4038600" cy="5257800"/>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53" name="Shape 5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pPr>
            <a:r>
              <a:rPr sz="4400"/>
              <a:t>Title Text</a:t>
            </a:r>
          </a:p>
        </p:txBody>
      </p:sp>
      <p:sp>
        <p:nvSpPr>
          <p:cNvPr id="11" name="Shape 11"/>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4" name="Shape 14"/>
          <p:cNvSpPr/>
          <p:nvPr>
            <p:ph type="title"/>
          </p:nvPr>
        </p:nvSpPr>
        <p:spPr>
          <a:xfrm>
            <a:off x="722312" y="4406900"/>
            <a:ext cx="7772401" cy="1362075"/>
          </a:xfrm>
          <a:prstGeom prst="rect">
            <a:avLst/>
          </a:prstGeom>
        </p:spPr>
        <p:txBody>
          <a:bodyPr anchor="t"/>
          <a:lstStyle>
            <a:lvl1pPr algn="l">
              <a:defRPr b="1" cap="all" sz="4000"/>
            </a:lvl1pPr>
          </a:lstStyle>
          <a:p>
            <a:pPr lvl="0">
              <a:defRPr b="0" cap="none" sz="1800"/>
            </a:pPr>
            <a:r>
              <a:rPr b="1" cap="all" sz="4000"/>
              <a:t>Title Text</a:t>
            </a:r>
          </a:p>
        </p:txBody>
      </p:sp>
      <p:sp>
        <p:nvSpPr>
          <p:cNvPr id="15" name="Shape 15"/>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endParaRPr sz="2000">
              <a:solidFill>
                <a:srgbClr val="888888"/>
              </a:solidFill>
            </a:endParaRPr>
          </a:p>
          <a:p>
            <a:pPr lvl="1">
              <a:defRPr sz="1800">
                <a:solidFill>
                  <a:srgbClr val="000000"/>
                </a:solidFill>
              </a:defRPr>
            </a:pPr>
            <a:r>
              <a:rPr sz="2000">
                <a:solidFill>
                  <a:srgbClr val="888888"/>
                </a:solidFill>
              </a:rPr>
              <a:t>Body Level Two</a:t>
            </a:r>
            <a:endParaRPr sz="2000">
              <a:solidFill>
                <a:srgbClr val="888888"/>
              </a:solidFill>
            </a:endParaRPr>
          </a:p>
          <a:p>
            <a:pPr lvl="2">
              <a:defRPr sz="1800">
                <a:solidFill>
                  <a:srgbClr val="000000"/>
                </a:solidFill>
              </a:defRPr>
            </a:pPr>
            <a:r>
              <a:rPr sz="2000">
                <a:solidFill>
                  <a:srgbClr val="888888"/>
                </a:solidFill>
              </a:rPr>
              <a:t>Body Level Three</a:t>
            </a:r>
            <a:endParaRPr sz="2000">
              <a:solidFill>
                <a:srgbClr val="888888"/>
              </a:solidFill>
            </a:endParaRPr>
          </a:p>
          <a:p>
            <a:pPr lvl="3">
              <a:defRPr sz="1800">
                <a:solidFill>
                  <a:srgbClr val="000000"/>
                </a:solidFill>
              </a:defRPr>
            </a:pPr>
            <a:r>
              <a:rPr sz="2000">
                <a:solidFill>
                  <a:srgbClr val="888888"/>
                </a:solidFill>
              </a:rPr>
              <a:t>Body Level Four</a:t>
            </a:r>
            <a:endParaRPr sz="2000">
              <a:solidFill>
                <a:srgbClr val="888888"/>
              </a:solidFill>
            </a:endParaRPr>
          </a:p>
          <a:p>
            <a:pPr lvl="4">
              <a:defRPr sz="1800">
                <a:solidFill>
                  <a:srgbClr val="000000"/>
                </a:solidFill>
              </a:defRPr>
            </a:pPr>
            <a:r>
              <a:rPr sz="2000">
                <a:solidFill>
                  <a:srgbClr val="888888"/>
                </a:solidFill>
              </a:rPr>
              <a:t>Body Level Five</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4400"/>
              <a:t>Title Text</a:t>
            </a:r>
          </a:p>
        </p:txBody>
      </p:sp>
      <p:sp>
        <p:nvSpPr>
          <p:cNvPr id="19" name="Shape 19"/>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2" name="Shape 22"/>
          <p:cNvSpPr/>
          <p:nvPr>
            <p:ph type="title"/>
          </p:nvPr>
        </p:nvSpPr>
        <p:spPr>
          <a:xfrm>
            <a:off x="457200" y="256810"/>
            <a:ext cx="8229600" cy="1178656"/>
          </a:xfrm>
          <a:prstGeom prst="rect">
            <a:avLst/>
          </a:prstGeom>
        </p:spPr>
        <p:txBody>
          <a:bodyPr/>
          <a:lstStyle/>
          <a:p>
            <a:pPr lvl="0">
              <a:defRPr sz="1800"/>
            </a:pPr>
            <a:r>
              <a:rPr sz="4400"/>
              <a:t>Title Text</a:t>
            </a:r>
          </a:p>
        </p:txBody>
      </p:sp>
      <p:sp>
        <p:nvSpPr>
          <p:cNvPr id="23" name="Shape 23"/>
          <p:cNvSpPr/>
          <p:nvPr>
            <p:ph type="body" idx="1"/>
          </p:nvPr>
        </p:nvSpPr>
        <p:spPr>
          <a:xfrm>
            <a:off x="457200" y="1435465"/>
            <a:ext cx="4040188" cy="739411"/>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lvl="0">
              <a:defRPr b="0" sz="1800"/>
            </a:pPr>
            <a:r>
              <a:rPr b="1" sz="2400"/>
              <a:t>Body Level One</a:t>
            </a:r>
            <a:endParaRPr b="1" sz="2400"/>
          </a:p>
          <a:p>
            <a:pPr lvl="1">
              <a:defRPr b="0" sz="1800"/>
            </a:pPr>
            <a:r>
              <a:rPr b="1" sz="2400"/>
              <a:t>Body Level Two</a:t>
            </a:r>
            <a:endParaRPr b="1" sz="2400"/>
          </a:p>
          <a:p>
            <a:pPr lvl="2">
              <a:defRPr b="0" sz="1800"/>
            </a:pPr>
            <a:r>
              <a:rPr b="1" sz="2400"/>
              <a:t>Body Level Three</a:t>
            </a:r>
            <a:endParaRPr b="1" sz="2400"/>
          </a:p>
          <a:p>
            <a:pPr lvl="3">
              <a:defRPr b="0" sz="1800"/>
            </a:pPr>
            <a:r>
              <a:rPr b="1" sz="2400"/>
              <a:t>Body Level Four</a:t>
            </a:r>
            <a:endParaRPr b="1" sz="2400"/>
          </a:p>
          <a:p>
            <a:pPr lvl="4">
              <a:defRPr b="0" sz="1800"/>
            </a:pPr>
            <a:r>
              <a:rPr b="1" sz="2400"/>
              <a:t>Body Level Five</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6" name="Shape 26"/>
          <p:cNvSpPr/>
          <p:nvPr>
            <p:ph type="title"/>
          </p:nvPr>
        </p:nvSpPr>
        <p:spPr>
          <a:prstGeom prst="rect">
            <a:avLst/>
          </a:prstGeom>
        </p:spPr>
        <p:txBody>
          <a:bodyPr/>
          <a:lstStyle/>
          <a:p>
            <a:pPr lvl="0">
              <a:defRPr sz="1800"/>
            </a:pPr>
            <a:r>
              <a:rPr sz="4400"/>
              <a:t>Title Text</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1" name="Shape 31"/>
          <p:cNvSpPr/>
          <p:nvPr>
            <p:ph type="title"/>
          </p:nvPr>
        </p:nvSpPr>
        <p:spPr>
          <a:xfrm>
            <a:off x="457200" y="0"/>
            <a:ext cx="3008314" cy="1435100"/>
          </a:xfrm>
          <a:prstGeom prst="rect">
            <a:avLst/>
          </a:prstGeom>
        </p:spPr>
        <p:txBody>
          <a:bodyPr anchor="b"/>
          <a:lstStyle>
            <a:lvl1pPr algn="l">
              <a:defRPr b="1" sz="2000"/>
            </a:lvl1pPr>
          </a:lstStyle>
          <a:p>
            <a:pPr lvl="0">
              <a:defRPr b="0" sz="1800"/>
            </a:pPr>
            <a:r>
              <a:rPr b="1" sz="2000"/>
              <a:t>Title Text</a:t>
            </a:r>
          </a:p>
        </p:txBody>
      </p:sp>
      <p:sp>
        <p:nvSpPr>
          <p:cNvPr id="32" name="Shape 32"/>
          <p:cNvSpPr/>
          <p:nvPr>
            <p:ph type="body" idx="1"/>
          </p:nvPr>
        </p:nvSpPr>
        <p:spPr>
          <a:xfrm>
            <a:off x="3575050" y="273050"/>
            <a:ext cx="5111750" cy="6584950"/>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5" name="Shape 35"/>
          <p:cNvSpPr/>
          <p:nvPr>
            <p:ph type="title"/>
          </p:nvPr>
        </p:nvSpPr>
        <p:spPr>
          <a:xfrm>
            <a:off x="1792288" y="4800600"/>
            <a:ext cx="5486401" cy="566738"/>
          </a:xfrm>
          <a:prstGeom prst="rect">
            <a:avLst/>
          </a:prstGeom>
        </p:spPr>
        <p:txBody>
          <a:bodyPr anchor="b"/>
          <a:lstStyle>
            <a:lvl1pPr algn="l">
              <a:defRPr b="1" sz="2000"/>
            </a:lvl1pPr>
          </a:lstStyle>
          <a:p>
            <a:pPr lvl="0">
              <a:defRPr b="0" sz="1800"/>
            </a:pPr>
            <a:r>
              <a:rPr b="1" sz="2000"/>
              <a:t>Title Text</a:t>
            </a:r>
          </a:p>
        </p:txBody>
      </p:sp>
      <p:sp>
        <p:nvSpPr>
          <p:cNvPr id="36" name="Shape 36"/>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Body Level One</a:t>
            </a:r>
            <a:endParaRPr sz="1400"/>
          </a:p>
          <a:p>
            <a:pPr lvl="1">
              <a:defRPr sz="1800"/>
            </a:pPr>
            <a:r>
              <a:rPr sz="1400"/>
              <a:t>Body Level Two</a:t>
            </a:r>
            <a:endParaRPr sz="1400"/>
          </a:p>
          <a:p>
            <a:pPr lvl="2">
              <a:defRPr sz="1800"/>
            </a:pPr>
            <a:r>
              <a:rPr sz="1400"/>
              <a:t>Body Level Three</a:t>
            </a:r>
            <a:endParaRPr sz="1400"/>
          </a:p>
          <a:p>
            <a:pPr lvl="3">
              <a:defRPr sz="1800"/>
            </a:pPr>
            <a:r>
              <a:rPr sz="1400"/>
              <a:t>Body Level Four</a:t>
            </a:r>
            <a:endParaRPr sz="1400"/>
          </a:p>
          <a:p>
            <a:pPr lvl="4">
              <a:defRPr sz="1800"/>
            </a:pPr>
            <a:r>
              <a:rPr sz="1400"/>
              <a:t>Body Level Five</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lvl="0">
              <a:defRPr sz="1800"/>
            </a:pPr>
            <a:r>
              <a:rPr sz="4400"/>
              <a:t>Title Text</a:t>
            </a:r>
          </a:p>
        </p:txBody>
      </p:sp>
      <p:sp>
        <p:nvSpPr>
          <p:cNvPr id="3" name="Shape 3"/>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 name="Shape 4"/>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spd="med" advClick="1"/>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g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gif"/></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gif"/></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gif"/><Relationship Id="rId3" Type="http://schemas.openxmlformats.org/officeDocument/2006/relationships/image" Target="../media/image9.gif"/></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e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6.jpe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e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e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e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eg"/></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eg"/></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jpeg"/></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jpeg"/></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jpeg"/></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jpeg"/></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7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gif"/><Relationship Id="rId3"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title"/>
          </p:nvPr>
        </p:nvSpPr>
        <p:spPr>
          <a:xfrm>
            <a:off x="685800" y="2130425"/>
            <a:ext cx="7772400" cy="1470025"/>
          </a:xfrm>
          <a:prstGeom prst="rect">
            <a:avLst/>
          </a:prstGeom>
        </p:spPr>
        <p:txBody>
          <a:bodyPr/>
          <a:lstStyle/>
          <a:p>
            <a:pPr lvl="0">
              <a:defRPr sz="1800"/>
            </a:pPr>
            <a:r>
              <a:rPr sz="4400"/>
              <a:t>Social Network Analysis</a:t>
            </a:r>
          </a:p>
        </p:txBody>
      </p:sp>
      <p:sp>
        <p:nvSpPr>
          <p:cNvPr id="58" name="Shape 58"/>
          <p:cNvSpPr/>
          <p:nvPr>
            <p:ph type="body" idx="1"/>
          </p:nvPr>
        </p:nvSpPr>
        <p:spPr>
          <a:xfrm>
            <a:off x="1371600" y="3886200"/>
            <a:ext cx="6400800" cy="1752600"/>
          </a:xfrm>
          <a:prstGeom prst="rect">
            <a:avLst/>
          </a:prstGeom>
        </p:spPr>
        <p:txBody>
          <a:bodyPr/>
          <a:lstStyle/>
          <a:p>
            <a:pPr lvl="0">
              <a:defRPr sz="1800">
                <a:solidFill>
                  <a:srgbClr val="000000"/>
                </a:solidFill>
              </a:defRPr>
            </a:pPr>
            <a:r>
              <a:rPr sz="3200">
                <a:solidFill>
                  <a:srgbClr val="888888"/>
                </a:solidFill>
              </a:rPr>
              <a:t>Session 1</a:t>
            </a:r>
            <a:endParaRPr sz="3200">
              <a:solidFill>
                <a:srgbClr val="888888"/>
              </a:solidFill>
            </a:endParaRPr>
          </a:p>
          <a:p>
            <a:pPr lvl="0">
              <a:defRPr sz="1800">
                <a:solidFill>
                  <a:srgbClr val="000000"/>
                </a:solidFill>
              </a:defRPr>
            </a:pPr>
            <a:r>
              <a:rPr sz="3200">
                <a:solidFill>
                  <a:srgbClr val="888888"/>
                </a:solidFill>
              </a:rPr>
              <a:t>Introduction and Research Basics</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title"/>
          </p:nvPr>
        </p:nvSpPr>
        <p:spPr>
          <a:xfrm>
            <a:off x="457200" y="274638"/>
            <a:ext cx="8229600" cy="1143001"/>
          </a:xfrm>
          <a:prstGeom prst="rect">
            <a:avLst/>
          </a:prstGeom>
        </p:spPr>
        <p:txBody>
          <a:bodyPr/>
          <a:lstStyle/>
          <a:p>
            <a:pPr lvl="0">
              <a:defRPr sz="1800"/>
            </a:pPr>
            <a:r>
              <a:rPr sz="4400"/>
              <a:t>Sociograms</a:t>
            </a:r>
          </a:p>
        </p:txBody>
      </p:sp>
      <p:pic>
        <p:nvPicPr>
          <p:cNvPr id="86" name="image6.gif" descr="Moreno 1934 positive and negative relationships in a football team.gif"/>
          <p:cNvPicPr/>
          <p:nvPr/>
        </p:nvPicPr>
        <p:blipFill>
          <a:blip r:embed="rId2">
            <a:extLst/>
          </a:blip>
          <a:stretch>
            <a:fillRect/>
          </a:stretch>
        </p:blipFill>
        <p:spPr>
          <a:xfrm>
            <a:off x="457200" y="1484783"/>
            <a:ext cx="4038600" cy="4680520"/>
          </a:xfrm>
          <a:prstGeom prst="rect">
            <a:avLst/>
          </a:prstGeom>
          <a:ln w="12700">
            <a:miter lim="400000"/>
          </a:ln>
        </p:spPr>
      </p:pic>
      <p:sp>
        <p:nvSpPr>
          <p:cNvPr id="87" name="Shape 87"/>
          <p:cNvSpPr/>
          <p:nvPr>
            <p:ph type="body" idx="1"/>
          </p:nvPr>
        </p:nvSpPr>
        <p:spPr>
          <a:xfrm>
            <a:off x="4648200" y="1600200"/>
            <a:ext cx="4038600" cy="4525963"/>
          </a:xfrm>
          <a:prstGeom prst="rect">
            <a:avLst/>
          </a:prstGeom>
        </p:spPr>
        <p:txBody>
          <a:bodyPr/>
          <a:lstStyle/>
          <a:p>
            <a:pPr lvl="0" marL="342899" indent="-342899">
              <a:lnSpc>
                <a:spcPct val="80000"/>
              </a:lnSpc>
              <a:spcBef>
                <a:spcPts val="400"/>
              </a:spcBef>
              <a:defRPr sz="1800"/>
            </a:pPr>
            <a:r>
              <a:rPr sz="1900"/>
              <a:t>“A process of charting has been devised by the sociometrists, the </a:t>
            </a:r>
            <a:r>
              <a:rPr i="1" sz="1900"/>
              <a:t>sociogram</a:t>
            </a:r>
            <a:r>
              <a:rPr sz="1900"/>
              <a:t>, which is more than merely a method of presentation. It is first of all a method of exploration. It makes possible the exploration of sociometric facts. The proper placement of every individual and of all interrelations of individuals can be shown on a sociogram. It is at present the only available scheme which makes </a:t>
            </a:r>
            <a:r>
              <a:rPr i="1" sz="1900"/>
              <a:t>structural</a:t>
            </a:r>
            <a:r>
              <a:rPr sz="1900"/>
              <a:t> analysis of a community possible.” (Moreno 1953, pp. 95-96)</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title"/>
          </p:nvPr>
        </p:nvSpPr>
        <p:spPr>
          <a:xfrm>
            <a:off x="457200" y="274638"/>
            <a:ext cx="8229600" cy="1143001"/>
          </a:xfrm>
          <a:prstGeom prst="rect">
            <a:avLst/>
          </a:prstGeom>
        </p:spPr>
        <p:txBody>
          <a:bodyPr/>
          <a:lstStyle/>
          <a:p>
            <a:pPr lvl="0">
              <a:defRPr sz="1800"/>
            </a:pPr>
            <a:r>
              <a:rPr sz="4400"/>
              <a:t>Stanley Milgram</a:t>
            </a:r>
          </a:p>
        </p:txBody>
      </p:sp>
      <p:pic>
        <p:nvPicPr>
          <p:cNvPr id="90" name="image7.jpeg" descr="Milgram.jpg"/>
          <p:cNvPicPr/>
          <p:nvPr/>
        </p:nvPicPr>
        <p:blipFill>
          <a:blip r:embed="rId2">
            <a:extLst/>
          </a:blip>
          <a:stretch>
            <a:fillRect/>
          </a:stretch>
        </p:blipFill>
        <p:spPr>
          <a:xfrm>
            <a:off x="801079" y="1600200"/>
            <a:ext cx="3350842" cy="4525963"/>
          </a:xfrm>
          <a:prstGeom prst="rect">
            <a:avLst/>
          </a:prstGeom>
          <a:ln w="12700">
            <a:miter lim="400000"/>
          </a:ln>
        </p:spPr>
      </p:pic>
      <p:pic>
        <p:nvPicPr>
          <p:cNvPr id="91" name="image8.jpeg" descr="sixdegrees.jpg"/>
          <p:cNvPicPr/>
          <p:nvPr/>
        </p:nvPicPr>
        <p:blipFill>
          <a:blip r:embed="rId3">
            <a:extLst/>
          </a:blip>
          <a:stretch>
            <a:fillRect/>
          </a:stretch>
        </p:blipFill>
        <p:spPr>
          <a:xfrm>
            <a:off x="4499991" y="2276872"/>
            <a:ext cx="4320482" cy="3096344"/>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title"/>
          </p:nvPr>
        </p:nvSpPr>
        <p:spPr>
          <a:xfrm>
            <a:off x="457200" y="274638"/>
            <a:ext cx="8229600" cy="1143001"/>
          </a:xfrm>
          <a:prstGeom prst="rect">
            <a:avLst/>
          </a:prstGeom>
        </p:spPr>
        <p:txBody>
          <a:bodyPr/>
          <a:lstStyle/>
          <a:p>
            <a:pPr lvl="0">
              <a:defRPr sz="1800"/>
            </a:pPr>
            <a:r>
              <a:rPr sz="4400"/>
              <a:t>Six degrees of separation</a:t>
            </a:r>
          </a:p>
        </p:txBody>
      </p:sp>
      <p:pic>
        <p:nvPicPr>
          <p:cNvPr id="94" name="image9.jpeg" descr="article-2064746-0EE709B000000578-157_634x510.jpg"/>
          <p:cNvPicPr/>
          <p:nvPr/>
        </p:nvPicPr>
        <p:blipFill>
          <a:blip r:embed="rId2">
            <a:extLst/>
          </a:blip>
          <a:stretch>
            <a:fillRect/>
          </a:stretch>
        </p:blipFill>
        <p:spPr>
          <a:xfrm>
            <a:off x="457200" y="2238823"/>
            <a:ext cx="4038600" cy="3248717"/>
          </a:xfrm>
          <a:prstGeom prst="rect">
            <a:avLst/>
          </a:prstGeom>
          <a:ln w="12700">
            <a:miter lim="400000"/>
          </a:ln>
        </p:spPr>
      </p:pic>
      <p:sp>
        <p:nvSpPr>
          <p:cNvPr id="95" name="Shape 95"/>
          <p:cNvSpPr/>
          <p:nvPr>
            <p:ph type="body" idx="1"/>
          </p:nvPr>
        </p:nvSpPr>
        <p:spPr>
          <a:xfrm>
            <a:off x="4648200" y="1600200"/>
            <a:ext cx="4038600" cy="4525963"/>
          </a:xfrm>
          <a:prstGeom prst="rect">
            <a:avLst/>
          </a:prstGeom>
        </p:spPr>
        <p:txBody>
          <a:bodyPr/>
          <a:lstStyle/>
          <a:p>
            <a:pPr lvl="0">
              <a:defRPr sz="1800"/>
            </a:pPr>
            <a:r>
              <a:rPr sz="2800"/>
              <a:t>http://www.facebookstories.com/stories/1574/interactive-mapping-the-world-s-friendships#color=continent&amp;story=1&amp;country=AU</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title"/>
          </p:nvPr>
        </p:nvSpPr>
        <p:spPr>
          <a:xfrm>
            <a:off x="457200" y="274638"/>
            <a:ext cx="8229600" cy="1143001"/>
          </a:xfrm>
          <a:prstGeom prst="rect">
            <a:avLst/>
          </a:prstGeom>
        </p:spPr>
        <p:txBody>
          <a:bodyPr/>
          <a:lstStyle/>
          <a:p>
            <a:pPr lvl="0">
              <a:defRPr sz="1800"/>
            </a:pPr>
            <a:r>
              <a:rPr sz="4400"/>
              <a:t>Harrison White</a:t>
            </a:r>
          </a:p>
        </p:txBody>
      </p:sp>
      <p:pic>
        <p:nvPicPr>
          <p:cNvPr id="98" name="image10.jpeg" descr="hwhite.jpg"/>
          <p:cNvPicPr/>
          <p:nvPr/>
        </p:nvPicPr>
        <p:blipFill>
          <a:blip r:embed="rId2">
            <a:extLst/>
          </a:blip>
          <a:stretch>
            <a:fillRect/>
          </a:stretch>
        </p:blipFill>
        <p:spPr>
          <a:xfrm>
            <a:off x="539551" y="2204864"/>
            <a:ext cx="2592290" cy="3168353"/>
          </a:xfrm>
          <a:prstGeom prst="rect">
            <a:avLst/>
          </a:prstGeom>
          <a:ln w="12700">
            <a:miter lim="400000"/>
          </a:ln>
        </p:spPr>
      </p:pic>
      <p:pic>
        <p:nvPicPr>
          <p:cNvPr id="99" name="image11.png" descr="polbooks_blocks_mdl.png"/>
          <p:cNvPicPr/>
          <p:nvPr/>
        </p:nvPicPr>
        <p:blipFill>
          <a:blip r:embed="rId3">
            <a:extLst/>
          </a:blip>
          <a:stretch>
            <a:fillRect/>
          </a:stretch>
        </p:blipFill>
        <p:spPr>
          <a:xfrm>
            <a:off x="3635895" y="1556791"/>
            <a:ext cx="5040562" cy="4752530"/>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title"/>
          </p:nvPr>
        </p:nvSpPr>
        <p:spPr>
          <a:xfrm>
            <a:off x="457200" y="274638"/>
            <a:ext cx="8229600" cy="1143001"/>
          </a:xfrm>
          <a:prstGeom prst="rect">
            <a:avLst/>
          </a:prstGeom>
        </p:spPr>
        <p:txBody>
          <a:bodyPr/>
          <a:lstStyle/>
          <a:p>
            <a:pPr lvl="0">
              <a:defRPr sz="1800"/>
            </a:pPr>
            <a:r>
              <a:rPr sz="4400"/>
              <a:t>Mark Granovetter</a:t>
            </a:r>
          </a:p>
        </p:txBody>
      </p:sp>
      <p:pic>
        <p:nvPicPr>
          <p:cNvPr id="102" name="image12.gif" descr="weak ties.gif"/>
          <p:cNvPicPr/>
          <p:nvPr/>
        </p:nvPicPr>
        <p:blipFill>
          <a:blip r:embed="rId2">
            <a:extLst/>
          </a:blip>
          <a:stretch>
            <a:fillRect/>
          </a:stretch>
        </p:blipFill>
        <p:spPr>
          <a:xfrm>
            <a:off x="539551" y="1556791"/>
            <a:ext cx="8064898" cy="4608514"/>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ph type="title"/>
          </p:nvPr>
        </p:nvSpPr>
        <p:spPr>
          <a:xfrm>
            <a:off x="457200" y="274638"/>
            <a:ext cx="8229600" cy="1143001"/>
          </a:xfrm>
          <a:prstGeom prst="rect">
            <a:avLst/>
          </a:prstGeom>
        </p:spPr>
        <p:txBody>
          <a:bodyPr/>
          <a:lstStyle/>
          <a:p>
            <a:pPr lvl="0">
              <a:defRPr sz="1800"/>
            </a:pPr>
            <a:r>
              <a:rPr sz="4400"/>
              <a:t>Sociometry</a:t>
            </a:r>
          </a:p>
        </p:txBody>
      </p:sp>
      <p:sp>
        <p:nvSpPr>
          <p:cNvPr id="105" name="Shape 105"/>
          <p:cNvSpPr/>
          <p:nvPr>
            <p:ph type="body" idx="1"/>
          </p:nvPr>
        </p:nvSpPr>
        <p:spPr>
          <a:xfrm>
            <a:off x="457200" y="1600200"/>
            <a:ext cx="4038600" cy="4525963"/>
          </a:xfrm>
          <a:prstGeom prst="rect">
            <a:avLst/>
          </a:prstGeom>
        </p:spPr>
        <p:txBody>
          <a:bodyPr/>
          <a:lstStyle/>
          <a:p>
            <a:pPr lvl="0">
              <a:defRPr sz="1800"/>
            </a:pPr>
            <a:r>
              <a:rPr sz="2800"/>
              <a:t>Sociometry is the study of bounded groups or “whole networks”.</a:t>
            </a:r>
            <a:endParaRPr sz="2800"/>
          </a:p>
          <a:p>
            <a:pPr lvl="0">
              <a:defRPr sz="1800"/>
            </a:pPr>
            <a:r>
              <a:rPr sz="2800"/>
              <a:t>Boundaries are set usually by relation (connection to other members) or association (sharing a quality).</a:t>
            </a:r>
          </a:p>
        </p:txBody>
      </p:sp>
      <p:pic>
        <p:nvPicPr>
          <p:cNvPr id="106" name="image13.jpeg" descr="senatecosponsorshipnetworks2009.jpg"/>
          <p:cNvPicPr/>
          <p:nvPr/>
        </p:nvPicPr>
        <p:blipFill>
          <a:blip r:embed="rId2">
            <a:extLst/>
          </a:blip>
          <a:stretch>
            <a:fillRect/>
          </a:stretch>
        </p:blipFill>
        <p:spPr>
          <a:xfrm>
            <a:off x="4499991" y="1340767"/>
            <a:ext cx="4392490" cy="4896546"/>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title"/>
          </p:nvPr>
        </p:nvSpPr>
        <p:spPr>
          <a:xfrm>
            <a:off x="457200" y="274638"/>
            <a:ext cx="8229600" cy="1143001"/>
          </a:xfrm>
          <a:prstGeom prst="rect">
            <a:avLst/>
          </a:prstGeom>
        </p:spPr>
        <p:txBody>
          <a:bodyPr/>
          <a:lstStyle/>
          <a:p>
            <a:pPr lvl="0">
              <a:defRPr sz="1800"/>
            </a:pPr>
            <a:r>
              <a:rPr sz="4400"/>
              <a:t>Multiplexity</a:t>
            </a:r>
          </a:p>
        </p:txBody>
      </p:sp>
      <p:sp>
        <p:nvSpPr>
          <p:cNvPr id="109" name="Shape 109"/>
          <p:cNvSpPr/>
          <p:nvPr>
            <p:ph type="body" idx="1"/>
          </p:nvPr>
        </p:nvSpPr>
        <p:spPr>
          <a:xfrm>
            <a:off x="457200" y="1600200"/>
            <a:ext cx="4038600" cy="4525963"/>
          </a:xfrm>
          <a:prstGeom prst="rect">
            <a:avLst/>
          </a:prstGeom>
        </p:spPr>
        <p:txBody>
          <a:bodyPr/>
          <a:lstStyle/>
          <a:p>
            <a:pPr lvl="0">
              <a:defRPr sz="1800"/>
            </a:pPr>
            <a:r>
              <a:rPr sz="2800"/>
              <a:t>Social network analysts suppose that multiplex relations are likely to foster reciprocity, trust, commitment, reputation, interdependence, and strength.</a:t>
            </a:r>
          </a:p>
        </p:txBody>
      </p:sp>
      <p:pic>
        <p:nvPicPr>
          <p:cNvPr id="110" name="image14.png" descr="paper_rw_multiplex.png"/>
          <p:cNvPicPr/>
          <p:nvPr/>
        </p:nvPicPr>
        <p:blipFill>
          <a:blip r:embed="rId2">
            <a:extLst/>
          </a:blip>
          <a:stretch>
            <a:fillRect/>
          </a:stretch>
        </p:blipFill>
        <p:spPr>
          <a:xfrm>
            <a:off x="4499991" y="2276872"/>
            <a:ext cx="4644009" cy="2736304"/>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title"/>
          </p:nvPr>
        </p:nvSpPr>
        <p:spPr>
          <a:xfrm>
            <a:off x="457200" y="274638"/>
            <a:ext cx="8229600" cy="1143001"/>
          </a:xfrm>
          <a:prstGeom prst="rect">
            <a:avLst/>
          </a:prstGeom>
        </p:spPr>
        <p:txBody>
          <a:bodyPr/>
          <a:lstStyle/>
          <a:p>
            <a:pPr lvl="0">
              <a:defRPr sz="1800"/>
            </a:pPr>
            <a:r>
              <a:rPr sz="4400"/>
              <a:t>2-mode</a:t>
            </a:r>
          </a:p>
        </p:txBody>
      </p:sp>
      <p:sp>
        <p:nvSpPr>
          <p:cNvPr id="113" name="Shape 113"/>
          <p:cNvSpPr/>
          <p:nvPr>
            <p:ph type="body" idx="1"/>
          </p:nvPr>
        </p:nvSpPr>
        <p:spPr>
          <a:xfrm>
            <a:off x="457200" y="1484783"/>
            <a:ext cx="4038600" cy="4641380"/>
          </a:xfrm>
          <a:prstGeom prst="rect">
            <a:avLst/>
          </a:prstGeom>
        </p:spPr>
        <p:txBody>
          <a:bodyPr/>
          <a:lstStyle/>
          <a:p>
            <a:pPr lvl="0">
              <a:defRPr sz="1800"/>
            </a:pPr>
            <a:r>
              <a:rPr sz="2800"/>
              <a:t>A (2-dimensional) matrix is said to be 2-mode if the rows and columns index different sets of entities</a:t>
            </a:r>
            <a:endParaRPr sz="2800"/>
          </a:p>
          <a:p>
            <a:pPr lvl="0">
              <a:defRPr sz="1800"/>
            </a:pPr>
            <a:r>
              <a:rPr sz="2800"/>
              <a:t>Networks are formed through affiliation and association</a:t>
            </a:r>
          </a:p>
        </p:txBody>
      </p:sp>
      <p:pic>
        <p:nvPicPr>
          <p:cNvPr id="114" name="image15.gif" descr="2-mode network authorship and references.gif"/>
          <p:cNvPicPr/>
          <p:nvPr/>
        </p:nvPicPr>
        <p:blipFill>
          <a:blip r:embed="rId2">
            <a:extLst/>
          </a:blip>
          <a:stretch>
            <a:fillRect/>
          </a:stretch>
        </p:blipFill>
        <p:spPr>
          <a:xfrm>
            <a:off x="4648200" y="1628799"/>
            <a:ext cx="4172273" cy="4248474"/>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title"/>
          </p:nvPr>
        </p:nvSpPr>
        <p:spPr>
          <a:xfrm>
            <a:off x="457200" y="274638"/>
            <a:ext cx="8229600" cy="1143001"/>
          </a:xfrm>
          <a:prstGeom prst="rect">
            <a:avLst/>
          </a:prstGeom>
        </p:spPr>
        <p:txBody>
          <a:bodyPr/>
          <a:lstStyle/>
          <a:p>
            <a:pPr lvl="0">
              <a:defRPr sz="1800"/>
            </a:pPr>
            <a:r>
              <a:rPr sz="4400"/>
              <a:t>Egocentric</a:t>
            </a:r>
          </a:p>
        </p:txBody>
      </p:sp>
      <p:sp>
        <p:nvSpPr>
          <p:cNvPr id="117" name="Shape 117"/>
          <p:cNvSpPr/>
          <p:nvPr>
            <p:ph type="body" idx="1"/>
          </p:nvPr>
        </p:nvSpPr>
        <p:spPr>
          <a:xfrm>
            <a:off x="457200" y="1600200"/>
            <a:ext cx="4038600" cy="4525963"/>
          </a:xfrm>
          <a:prstGeom prst="rect">
            <a:avLst/>
          </a:prstGeom>
        </p:spPr>
        <p:txBody>
          <a:bodyPr/>
          <a:lstStyle/>
          <a:p>
            <a:pPr lvl="0">
              <a:defRPr sz="1800"/>
            </a:pPr>
            <a:r>
              <a:rPr sz="2800"/>
              <a:t>Egocentric research focuses on an individual’s relations to others</a:t>
            </a:r>
            <a:endParaRPr sz="2800"/>
          </a:p>
          <a:p>
            <a:pPr lvl="0">
              <a:defRPr sz="1800"/>
            </a:pPr>
            <a:r>
              <a:rPr sz="2800"/>
              <a:t>Relationships are defined by the participant, in relation to the participant</a:t>
            </a:r>
          </a:p>
        </p:txBody>
      </p:sp>
      <p:pic>
        <p:nvPicPr>
          <p:cNvPr id="118" name="image16.png" descr="ego_graph.png"/>
          <p:cNvPicPr/>
          <p:nvPr/>
        </p:nvPicPr>
        <p:blipFill>
          <a:blip r:embed="rId2">
            <a:extLst/>
          </a:blip>
          <a:stretch>
            <a:fillRect/>
          </a:stretch>
        </p:blipFill>
        <p:spPr>
          <a:xfrm>
            <a:off x="4572000" y="1412775"/>
            <a:ext cx="4248473" cy="4752530"/>
          </a:xfrm>
          <a:prstGeom prst="rect">
            <a:avLst/>
          </a:prstGeom>
          <a:ln w="12700">
            <a:miter lim="400000"/>
          </a:ln>
        </p:spPr>
      </p:pic>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p:nvPr>
        </p:nvSpPr>
        <p:spPr>
          <a:xfrm>
            <a:off x="457200" y="274638"/>
            <a:ext cx="8229600" cy="1143001"/>
          </a:xfrm>
          <a:prstGeom prst="rect">
            <a:avLst/>
          </a:prstGeom>
        </p:spPr>
        <p:txBody>
          <a:bodyPr/>
          <a:lstStyle/>
          <a:p>
            <a:pPr lvl="0">
              <a:defRPr sz="1800"/>
            </a:pPr>
            <a:r>
              <a:rPr sz="4400"/>
              <a:t>Egocentric</a:t>
            </a:r>
          </a:p>
        </p:txBody>
      </p:sp>
      <p:sp>
        <p:nvSpPr>
          <p:cNvPr id="121" name="Shape 121"/>
          <p:cNvSpPr/>
          <p:nvPr>
            <p:ph type="body" idx="1"/>
          </p:nvPr>
        </p:nvSpPr>
        <p:spPr>
          <a:xfrm>
            <a:off x="4648200" y="1600200"/>
            <a:ext cx="4038600" cy="4525963"/>
          </a:xfrm>
          <a:prstGeom prst="rect">
            <a:avLst/>
          </a:prstGeom>
        </p:spPr>
        <p:txBody>
          <a:bodyPr/>
          <a:lstStyle/>
          <a:p>
            <a:pPr lvl="0">
              <a:defRPr sz="1800"/>
            </a:pPr>
            <a:r>
              <a:rPr sz="2800"/>
              <a:t>Primarily collected through interviews</a:t>
            </a:r>
            <a:endParaRPr sz="2800"/>
          </a:p>
          <a:p>
            <a:pPr lvl="0">
              <a:defRPr sz="1800"/>
            </a:pPr>
            <a:r>
              <a:rPr sz="2800"/>
              <a:t>Name generators:</a:t>
            </a:r>
            <a:endParaRPr sz="2800"/>
          </a:p>
          <a:p>
            <a:pPr lvl="1" marL="742950" indent="-285750">
              <a:spcBef>
                <a:spcPts val="500"/>
              </a:spcBef>
              <a:defRPr sz="1800"/>
            </a:pPr>
            <a:r>
              <a:rPr sz="2400"/>
              <a:t>Single</a:t>
            </a:r>
            <a:endParaRPr sz="2400"/>
          </a:p>
          <a:p>
            <a:pPr lvl="1" marL="742950" indent="-285750">
              <a:spcBef>
                <a:spcPts val="500"/>
              </a:spcBef>
              <a:defRPr sz="1800"/>
            </a:pPr>
            <a:r>
              <a:rPr sz="2400"/>
              <a:t>Multiple (e.g. Ronald S. Burt)</a:t>
            </a:r>
          </a:p>
        </p:txBody>
      </p:sp>
      <p:pic>
        <p:nvPicPr>
          <p:cNvPr id="122" name="image17.png" descr="465-2546-1-PB.png"/>
          <p:cNvPicPr/>
          <p:nvPr/>
        </p:nvPicPr>
        <p:blipFill>
          <a:blip r:embed="rId2">
            <a:extLst/>
          </a:blip>
          <a:stretch>
            <a:fillRect/>
          </a:stretch>
        </p:blipFill>
        <p:spPr>
          <a:xfrm>
            <a:off x="457200" y="1852840"/>
            <a:ext cx="4038600" cy="4020683"/>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xfrm>
            <a:off x="457200" y="274638"/>
            <a:ext cx="8229600" cy="1143001"/>
          </a:xfrm>
          <a:prstGeom prst="rect">
            <a:avLst/>
          </a:prstGeom>
        </p:spPr>
        <p:txBody>
          <a:bodyPr/>
          <a:lstStyle/>
          <a:p>
            <a:pPr lvl="0">
              <a:defRPr sz="1800"/>
            </a:pPr>
            <a:r>
              <a:rPr sz="4400"/>
              <a:t>Course Overview</a:t>
            </a:r>
          </a:p>
        </p:txBody>
      </p:sp>
      <p:sp>
        <p:nvSpPr>
          <p:cNvPr id="61" name="Shape 61"/>
          <p:cNvSpPr/>
          <p:nvPr>
            <p:ph type="body" idx="1"/>
          </p:nvPr>
        </p:nvSpPr>
        <p:spPr>
          <a:xfrm>
            <a:off x="457200" y="1600200"/>
            <a:ext cx="8229600" cy="4525963"/>
          </a:xfrm>
          <a:prstGeom prst="rect">
            <a:avLst/>
          </a:prstGeom>
        </p:spPr>
        <p:txBody>
          <a:bodyPr/>
          <a:lstStyle/>
          <a:p>
            <a:pPr lvl="0" marL="329184" indent="-329184" defTabSz="877823">
              <a:defRPr sz="1800"/>
            </a:pPr>
            <a:r>
              <a:rPr sz="3072"/>
              <a:t>Session 1: Social Network Analysis </a:t>
            </a:r>
            <a:endParaRPr sz="3072"/>
          </a:p>
          <a:p>
            <a:pPr lvl="1" marL="713231" indent="-274320" defTabSz="877823">
              <a:spcBef>
                <a:spcPts val="600"/>
              </a:spcBef>
              <a:defRPr sz="1800"/>
            </a:pPr>
            <a:r>
              <a:rPr sz="2688"/>
              <a:t>An introduction and grounding in the basics</a:t>
            </a:r>
            <a:endParaRPr sz="2688"/>
          </a:p>
          <a:p>
            <a:pPr lvl="0" marL="329184" indent="-329184" defTabSz="877823">
              <a:defRPr sz="1800"/>
            </a:pPr>
            <a:r>
              <a:rPr sz="3072"/>
              <a:t>Session 2: Organisational Network Analysis</a:t>
            </a:r>
            <a:endParaRPr sz="3072"/>
          </a:p>
          <a:p>
            <a:pPr lvl="1" marL="713231" indent="-274320" defTabSz="877823">
              <a:spcBef>
                <a:spcPts val="600"/>
              </a:spcBef>
              <a:defRPr sz="1800"/>
            </a:pPr>
            <a:r>
              <a:rPr sz="2688"/>
              <a:t>Networks as metaphor, and organizational metrics</a:t>
            </a:r>
            <a:endParaRPr sz="2688"/>
          </a:p>
          <a:p>
            <a:pPr lvl="0" marL="329184" indent="-329184" defTabSz="877823">
              <a:defRPr sz="1800"/>
            </a:pPr>
            <a:r>
              <a:rPr sz="3072"/>
              <a:t>Session 3: Organisational Process Mapping</a:t>
            </a:r>
            <a:endParaRPr sz="3072"/>
          </a:p>
          <a:p>
            <a:pPr lvl="1" marL="713231" indent="-274320" defTabSz="877823">
              <a:spcBef>
                <a:spcPts val="600"/>
              </a:spcBef>
              <a:defRPr sz="1800"/>
            </a:pPr>
            <a:r>
              <a:rPr sz="2688"/>
              <a:t>Process flow charts as networks, diagnosis</a:t>
            </a:r>
            <a:endParaRPr sz="2688"/>
          </a:p>
          <a:p>
            <a:pPr lvl="0" marL="329184" indent="-329184" defTabSz="877823">
              <a:defRPr sz="1800"/>
            </a:pPr>
            <a:r>
              <a:rPr sz="3072"/>
              <a:t>Session 4: Strategic Networking</a:t>
            </a:r>
            <a:endParaRPr sz="3072"/>
          </a:p>
          <a:p>
            <a:pPr lvl="1" marL="713231" indent="-274320" defTabSz="877823">
              <a:spcBef>
                <a:spcPts val="600"/>
              </a:spcBef>
              <a:defRPr sz="1800"/>
            </a:pPr>
            <a:r>
              <a:rPr sz="2688"/>
              <a:t>Network building and use</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title"/>
          </p:nvPr>
        </p:nvSpPr>
        <p:spPr>
          <a:xfrm>
            <a:off x="457200" y="274638"/>
            <a:ext cx="8229600" cy="1143001"/>
          </a:xfrm>
          <a:prstGeom prst="rect">
            <a:avLst/>
          </a:prstGeom>
        </p:spPr>
        <p:txBody>
          <a:bodyPr/>
          <a:lstStyle/>
          <a:p>
            <a:pPr lvl="0">
              <a:defRPr sz="1800"/>
            </a:pPr>
            <a:r>
              <a:rPr sz="4400"/>
              <a:t>Map Your Own Egonet</a:t>
            </a:r>
          </a:p>
        </p:txBody>
      </p:sp>
      <p:sp>
        <p:nvSpPr>
          <p:cNvPr id="125" name="Shape 125"/>
          <p:cNvSpPr/>
          <p:nvPr>
            <p:ph type="body" idx="1"/>
          </p:nvPr>
        </p:nvSpPr>
        <p:spPr>
          <a:xfrm>
            <a:off x="457200" y="1600200"/>
            <a:ext cx="8229600" cy="4525963"/>
          </a:xfrm>
          <a:prstGeom prst="rect">
            <a:avLst/>
          </a:prstGeom>
        </p:spPr>
        <p:txBody>
          <a:bodyPr/>
          <a:lstStyle/>
          <a:p>
            <a:pPr lvl="0">
              <a:lnSpc>
                <a:spcPct val="90000"/>
              </a:lnSpc>
              <a:spcBef>
                <a:spcPts val="600"/>
              </a:spcBef>
              <a:defRPr sz="1800"/>
            </a:pPr>
            <a:r>
              <a:rPr sz="2900"/>
              <a:t>Write your name on a post-it and put it in the centre of the template</a:t>
            </a:r>
            <a:endParaRPr sz="2900"/>
          </a:p>
          <a:p>
            <a:pPr lvl="0">
              <a:lnSpc>
                <a:spcPct val="90000"/>
              </a:lnSpc>
              <a:spcBef>
                <a:spcPts val="600"/>
              </a:spcBef>
              <a:defRPr sz="1800"/>
            </a:pPr>
            <a:r>
              <a:rPr sz="2900"/>
              <a:t>“Who is important to you?” – Using the post-it notes write down the names of the people who are important or close to you</a:t>
            </a:r>
            <a:endParaRPr sz="2900"/>
          </a:p>
          <a:p>
            <a:pPr lvl="0">
              <a:lnSpc>
                <a:spcPct val="90000"/>
              </a:lnSpc>
              <a:spcBef>
                <a:spcPts val="600"/>
              </a:spcBef>
              <a:defRPr sz="1800"/>
            </a:pPr>
            <a:r>
              <a:rPr sz="2900"/>
              <a:t>Using the template, situate these people according to how they are related to you and how close they are to you</a:t>
            </a:r>
            <a:endParaRPr sz="2900"/>
          </a:p>
          <a:p>
            <a:pPr lvl="0">
              <a:lnSpc>
                <a:spcPct val="90000"/>
              </a:lnSpc>
              <a:spcBef>
                <a:spcPts val="600"/>
              </a:spcBef>
              <a:defRPr sz="1800"/>
            </a:pPr>
            <a:r>
              <a:rPr sz="2900"/>
              <a:t>Fill in the connections between everyone (except yourself)</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title"/>
          </p:nvPr>
        </p:nvSpPr>
        <p:spPr>
          <a:xfrm>
            <a:off x="457200" y="274638"/>
            <a:ext cx="8229600" cy="1143001"/>
          </a:xfrm>
          <a:prstGeom prst="rect">
            <a:avLst/>
          </a:prstGeom>
        </p:spPr>
        <p:txBody>
          <a:bodyPr/>
          <a:lstStyle/>
          <a:p>
            <a:pPr lvl="0">
              <a:defRPr sz="1800"/>
            </a:pPr>
            <a:r>
              <a:rPr sz="4400"/>
              <a:t>Social capital</a:t>
            </a:r>
          </a:p>
        </p:txBody>
      </p:sp>
      <p:sp>
        <p:nvSpPr>
          <p:cNvPr id="128" name="Shape 128"/>
          <p:cNvSpPr/>
          <p:nvPr>
            <p:ph type="body" idx="1"/>
          </p:nvPr>
        </p:nvSpPr>
        <p:spPr>
          <a:xfrm>
            <a:off x="457200" y="1600200"/>
            <a:ext cx="4038600" cy="4525963"/>
          </a:xfrm>
          <a:prstGeom prst="rect">
            <a:avLst/>
          </a:prstGeom>
        </p:spPr>
        <p:txBody>
          <a:bodyPr/>
          <a:lstStyle/>
          <a:p>
            <a:pPr lvl="0">
              <a:defRPr sz="1800"/>
            </a:pPr>
            <a:r>
              <a:rPr sz="2800"/>
              <a:t>The OECD defines social capital as 'networks, together with shared norms, values and understandings which facilitate cooperation within or among groups'</a:t>
            </a:r>
          </a:p>
        </p:txBody>
      </p:sp>
      <p:pic>
        <p:nvPicPr>
          <p:cNvPr id="129" name="image18.png" descr="structural-hole.png"/>
          <p:cNvPicPr/>
          <p:nvPr/>
        </p:nvPicPr>
        <p:blipFill>
          <a:blip r:embed="rId2">
            <a:extLst/>
          </a:blip>
          <a:stretch>
            <a:fillRect/>
          </a:stretch>
        </p:blipFill>
        <p:spPr>
          <a:xfrm>
            <a:off x="4648200" y="2204864"/>
            <a:ext cx="4244281" cy="2789235"/>
          </a:xfrm>
          <a:prstGeom prst="rect">
            <a:avLst/>
          </a:prstGeom>
          <a:ln w="12700">
            <a:miter lim="400000"/>
          </a:ln>
        </p:spPr>
      </p:pic>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xfrm>
            <a:off x="457200" y="274638"/>
            <a:ext cx="8229600" cy="1143001"/>
          </a:xfrm>
          <a:prstGeom prst="rect">
            <a:avLst/>
          </a:prstGeom>
        </p:spPr>
        <p:txBody>
          <a:bodyPr/>
          <a:lstStyle/>
          <a:p>
            <a:pPr lvl="0">
              <a:defRPr sz="1800"/>
            </a:pPr>
            <a:r>
              <a:rPr sz="4400"/>
              <a:t>Homophily</a:t>
            </a:r>
          </a:p>
        </p:txBody>
      </p:sp>
      <p:sp>
        <p:nvSpPr>
          <p:cNvPr id="132" name="Shape 132"/>
          <p:cNvSpPr/>
          <p:nvPr>
            <p:ph type="body" idx="1"/>
          </p:nvPr>
        </p:nvSpPr>
        <p:spPr>
          <a:xfrm>
            <a:off x="457200" y="1600200"/>
            <a:ext cx="4038600" cy="4525963"/>
          </a:xfrm>
          <a:prstGeom prst="rect">
            <a:avLst/>
          </a:prstGeom>
        </p:spPr>
        <p:txBody>
          <a:bodyPr/>
          <a:lstStyle/>
          <a:p>
            <a:pPr lvl="0">
              <a:defRPr sz="1800"/>
            </a:pPr>
            <a:r>
              <a:rPr sz="2800"/>
              <a:t>Homophily is the tendency for people to associate with those who are like themselves in one form or another (Lazarsfeld and Merton 1948, McPherson, Smith-Lovin and Cook 2001)</a:t>
            </a:r>
          </a:p>
        </p:txBody>
      </p:sp>
      <p:pic>
        <p:nvPicPr>
          <p:cNvPr id="133" name="image19.jpeg" descr="zm9m6.gif"/>
          <p:cNvPicPr/>
          <p:nvPr/>
        </p:nvPicPr>
        <p:blipFill>
          <a:blip r:embed="rId2">
            <a:extLst/>
          </a:blip>
          <a:stretch>
            <a:fillRect/>
          </a:stretch>
        </p:blipFill>
        <p:spPr>
          <a:xfrm>
            <a:off x="5004048" y="2191411"/>
            <a:ext cx="3672409" cy="3690772"/>
          </a:xfrm>
          <a:prstGeom prst="rect">
            <a:avLst/>
          </a:prstGeom>
          <a:ln w="12700">
            <a:miter lim="400000"/>
          </a:ln>
        </p:spPr>
      </p:pic>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xfrm>
            <a:off x="457200" y="274638"/>
            <a:ext cx="8229600" cy="1143001"/>
          </a:xfrm>
          <a:prstGeom prst="rect">
            <a:avLst/>
          </a:prstGeom>
        </p:spPr>
        <p:txBody>
          <a:bodyPr/>
          <a:lstStyle/>
          <a:p>
            <a:pPr lvl="0">
              <a:defRPr sz="1800"/>
            </a:pPr>
            <a:r>
              <a:rPr sz="4400"/>
              <a:t>Types of Homophily</a:t>
            </a:r>
          </a:p>
        </p:txBody>
      </p:sp>
      <p:sp>
        <p:nvSpPr>
          <p:cNvPr id="136" name="Shape 136"/>
          <p:cNvSpPr/>
          <p:nvPr>
            <p:ph type="body" idx="1"/>
          </p:nvPr>
        </p:nvSpPr>
        <p:spPr>
          <a:xfrm>
            <a:off x="457200" y="1600200"/>
            <a:ext cx="8229600" cy="4525963"/>
          </a:xfrm>
          <a:prstGeom prst="rect">
            <a:avLst/>
          </a:prstGeom>
        </p:spPr>
        <p:txBody>
          <a:bodyPr/>
          <a:lstStyle/>
          <a:p>
            <a:pPr lvl="0">
              <a:defRPr sz="1800"/>
            </a:pPr>
            <a:r>
              <a:rPr sz="3200"/>
              <a:t>Status homophily</a:t>
            </a:r>
            <a:endParaRPr sz="3200"/>
          </a:p>
          <a:p>
            <a:pPr lvl="1" marL="742950" indent="-285750">
              <a:spcBef>
                <a:spcPts val="600"/>
              </a:spcBef>
              <a:defRPr sz="1800"/>
            </a:pPr>
            <a:r>
              <a:rPr sz="2800"/>
              <a:t>Age, gender, race, ethnicity</a:t>
            </a:r>
            <a:endParaRPr sz="2800"/>
          </a:p>
          <a:p>
            <a:pPr lvl="1" marL="742950" indent="-285750">
              <a:spcBef>
                <a:spcPts val="600"/>
              </a:spcBef>
              <a:defRPr sz="1800"/>
            </a:pPr>
            <a:r>
              <a:rPr sz="2800"/>
              <a:t>Occupation, education</a:t>
            </a:r>
            <a:endParaRPr sz="2800"/>
          </a:p>
          <a:p>
            <a:pPr lvl="1" marL="742950" indent="-285750">
              <a:spcBef>
                <a:spcPts val="600"/>
              </a:spcBef>
              <a:defRPr sz="1800"/>
            </a:pPr>
            <a:r>
              <a:rPr sz="2800"/>
              <a:t>Class</a:t>
            </a:r>
            <a:endParaRPr sz="2800"/>
          </a:p>
          <a:p>
            <a:pPr lvl="0">
              <a:defRPr sz="1800"/>
            </a:pPr>
            <a:r>
              <a:rPr sz="3200"/>
              <a:t>Value homophily</a:t>
            </a:r>
            <a:endParaRPr sz="3200"/>
          </a:p>
          <a:p>
            <a:pPr lvl="1" marL="742950" indent="-285750">
              <a:spcBef>
                <a:spcPts val="600"/>
              </a:spcBef>
              <a:defRPr sz="1800"/>
            </a:pPr>
            <a:r>
              <a:rPr sz="2800"/>
              <a:t>Morals, ethics, religious beliefs</a:t>
            </a:r>
            <a:endParaRPr sz="2800"/>
          </a:p>
          <a:p>
            <a:pPr lvl="1" marL="742950" indent="-285750">
              <a:spcBef>
                <a:spcPts val="600"/>
              </a:spcBef>
              <a:defRPr sz="1800"/>
            </a:pPr>
            <a:r>
              <a:rPr sz="2800"/>
              <a:t>Political affiliation</a:t>
            </a:r>
            <a:endParaRPr sz="2800"/>
          </a:p>
          <a:p>
            <a:pPr lvl="1" marL="742950" indent="-285750">
              <a:spcBef>
                <a:spcPts val="600"/>
              </a:spcBef>
              <a:defRPr sz="1800"/>
            </a:pPr>
            <a:r>
              <a:rPr sz="2800"/>
              <a:t>Climate deniers, anti-vaxxers, conspiracy theorists</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xfrm>
            <a:off x="457200" y="274638"/>
            <a:ext cx="8229600" cy="1143001"/>
          </a:xfrm>
          <a:prstGeom prst="rect">
            <a:avLst/>
          </a:prstGeom>
        </p:spPr>
        <p:txBody>
          <a:bodyPr/>
          <a:lstStyle/>
          <a:p>
            <a:pPr lvl="0">
              <a:defRPr sz="1800"/>
            </a:pPr>
            <a:r>
              <a:rPr sz="4400"/>
              <a:t>Social capital</a:t>
            </a:r>
          </a:p>
        </p:txBody>
      </p:sp>
      <p:pic>
        <p:nvPicPr>
          <p:cNvPr id="139" name="image20.png" descr="Position-Generator2.png"/>
          <p:cNvPicPr/>
          <p:nvPr/>
        </p:nvPicPr>
        <p:blipFill>
          <a:blip r:embed="rId2">
            <a:extLst/>
          </a:blip>
          <a:stretch>
            <a:fillRect/>
          </a:stretch>
        </p:blipFill>
        <p:spPr>
          <a:xfrm>
            <a:off x="395536" y="2060848"/>
            <a:ext cx="4176465" cy="3528393"/>
          </a:xfrm>
          <a:prstGeom prst="rect">
            <a:avLst/>
          </a:prstGeom>
          <a:ln w="12700">
            <a:miter lim="400000"/>
          </a:ln>
        </p:spPr>
      </p:pic>
      <p:sp>
        <p:nvSpPr>
          <p:cNvPr id="140" name="Shape 140"/>
          <p:cNvSpPr/>
          <p:nvPr>
            <p:ph type="body" idx="1"/>
          </p:nvPr>
        </p:nvSpPr>
        <p:spPr>
          <a:xfrm>
            <a:off x="4648200" y="1600200"/>
            <a:ext cx="4038600" cy="4525963"/>
          </a:xfrm>
          <a:prstGeom prst="rect">
            <a:avLst/>
          </a:prstGeom>
        </p:spPr>
        <p:txBody>
          <a:bodyPr/>
          <a:lstStyle/>
          <a:p>
            <a:pPr lvl="0">
              <a:defRPr sz="1800"/>
            </a:pPr>
            <a:r>
              <a:rPr sz="2800"/>
              <a:t>Collected through surveys and interviews</a:t>
            </a:r>
            <a:endParaRPr sz="2800"/>
          </a:p>
          <a:p>
            <a:pPr lvl="0">
              <a:defRPr sz="1800"/>
            </a:pPr>
            <a:r>
              <a:rPr sz="2800"/>
              <a:t>Resource generator (Van der Gaag and Snijders 2005)</a:t>
            </a:r>
            <a:endParaRPr sz="2800"/>
          </a:p>
          <a:p>
            <a:pPr lvl="0">
              <a:defRPr sz="1800"/>
            </a:pPr>
            <a:r>
              <a:rPr sz="2800"/>
              <a:t>Position generator (Lin, Fu &amp; Hsung 2001)</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xfrm>
            <a:off x="457200" y="274638"/>
            <a:ext cx="8229600" cy="1143001"/>
          </a:xfrm>
          <a:prstGeom prst="rect">
            <a:avLst/>
          </a:prstGeom>
        </p:spPr>
        <p:txBody>
          <a:bodyPr/>
          <a:lstStyle/>
          <a:p>
            <a:pPr lvl="0">
              <a:defRPr sz="1800"/>
            </a:pPr>
            <a:r>
              <a:rPr sz="4400"/>
              <a:t>Types of Social Capital</a:t>
            </a:r>
          </a:p>
        </p:txBody>
      </p:sp>
      <p:sp>
        <p:nvSpPr>
          <p:cNvPr id="143" name="Shape 143"/>
          <p:cNvSpPr/>
          <p:nvPr>
            <p:ph type="body" idx="1"/>
          </p:nvPr>
        </p:nvSpPr>
        <p:spPr>
          <a:xfrm>
            <a:off x="457200" y="1600200"/>
            <a:ext cx="8229600" cy="4525963"/>
          </a:xfrm>
          <a:prstGeom prst="rect">
            <a:avLst/>
          </a:prstGeom>
        </p:spPr>
        <p:txBody>
          <a:bodyPr/>
          <a:lstStyle/>
          <a:p>
            <a:pPr lvl="0">
              <a:defRPr sz="1800"/>
            </a:pPr>
            <a:r>
              <a:rPr sz="3200"/>
              <a:t>Financial aid</a:t>
            </a:r>
            <a:endParaRPr sz="3200"/>
          </a:p>
          <a:p>
            <a:pPr lvl="0">
              <a:defRPr sz="1800"/>
            </a:pPr>
            <a:r>
              <a:rPr sz="3200"/>
              <a:t>Material support</a:t>
            </a:r>
            <a:endParaRPr sz="3200"/>
          </a:p>
          <a:p>
            <a:pPr lvl="1" marL="742950" indent="-285750">
              <a:spcBef>
                <a:spcPts val="600"/>
              </a:spcBef>
              <a:defRPr sz="1800"/>
            </a:pPr>
            <a:r>
              <a:rPr sz="2800"/>
              <a:t>Moving house, watering plants, fixing a bike</a:t>
            </a:r>
            <a:endParaRPr sz="2800"/>
          </a:p>
          <a:p>
            <a:pPr lvl="0">
              <a:defRPr sz="1800"/>
            </a:pPr>
            <a:r>
              <a:rPr sz="3200"/>
              <a:t>Emotional support</a:t>
            </a:r>
            <a:endParaRPr sz="3200"/>
          </a:p>
          <a:p>
            <a:pPr lvl="0">
              <a:defRPr sz="1800"/>
            </a:pPr>
            <a:r>
              <a:rPr sz="3200"/>
              <a:t>Intellectual knowledge</a:t>
            </a:r>
            <a:endParaRPr sz="3200"/>
          </a:p>
          <a:p>
            <a:pPr lvl="1" marL="742950" indent="-285750">
              <a:spcBef>
                <a:spcPts val="600"/>
              </a:spcBef>
              <a:defRPr sz="1800"/>
            </a:pPr>
            <a:r>
              <a:rPr sz="2800"/>
              <a:t>Financial advice, legal advice, professional knowledge</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xfrm>
            <a:off x="457200" y="274638"/>
            <a:ext cx="8229600" cy="1143001"/>
          </a:xfrm>
          <a:prstGeom prst="rect">
            <a:avLst/>
          </a:prstGeom>
        </p:spPr>
        <p:txBody>
          <a:bodyPr/>
          <a:lstStyle/>
          <a:p>
            <a:pPr lvl="0">
              <a:defRPr sz="1800"/>
            </a:pPr>
            <a:r>
              <a:rPr sz="4400"/>
              <a:t>Cluster Analysis</a:t>
            </a:r>
          </a:p>
        </p:txBody>
      </p:sp>
      <p:sp>
        <p:nvSpPr>
          <p:cNvPr id="146" name="Shape 146"/>
          <p:cNvSpPr/>
          <p:nvPr>
            <p:ph type="body" idx="1"/>
          </p:nvPr>
        </p:nvSpPr>
        <p:spPr>
          <a:xfrm>
            <a:off x="457200" y="1600200"/>
            <a:ext cx="4038600" cy="4637112"/>
          </a:xfrm>
          <a:prstGeom prst="rect">
            <a:avLst/>
          </a:prstGeom>
        </p:spPr>
        <p:txBody>
          <a:bodyPr/>
          <a:lstStyle/>
          <a:p>
            <a:pPr lvl="0" marL="342900" indent="-342900">
              <a:lnSpc>
                <a:spcPct val="80000"/>
              </a:lnSpc>
              <a:defRPr sz="1800"/>
            </a:pPr>
            <a:r>
              <a:rPr sz="2500"/>
              <a:t>Finds the ‘groups’ in the network</a:t>
            </a:r>
            <a:endParaRPr sz="2500"/>
          </a:p>
          <a:p>
            <a:pPr lvl="0" marL="342900" indent="-342900">
              <a:lnSpc>
                <a:spcPct val="80000"/>
              </a:lnSpc>
              <a:defRPr sz="1800"/>
            </a:pPr>
            <a:r>
              <a:rPr sz="2500"/>
              <a:t>Boundaries can be defined along any lines</a:t>
            </a:r>
            <a:endParaRPr sz="2500"/>
          </a:p>
          <a:p>
            <a:pPr lvl="0" marL="342900" indent="-342900">
              <a:lnSpc>
                <a:spcPct val="80000"/>
              </a:lnSpc>
              <a:defRPr sz="1800"/>
            </a:pPr>
            <a:r>
              <a:rPr sz="2500"/>
              <a:t>Smallest cluster is 3 people (triad)</a:t>
            </a:r>
            <a:endParaRPr sz="2500"/>
          </a:p>
          <a:p>
            <a:pPr lvl="0" marL="342900" indent="-342900">
              <a:lnSpc>
                <a:spcPct val="80000"/>
              </a:lnSpc>
              <a:defRPr sz="1800"/>
            </a:pPr>
            <a:r>
              <a:rPr sz="2500"/>
              <a:t>Can be ‘loose’ or ‘tight’ knit, can overlap</a:t>
            </a:r>
            <a:endParaRPr sz="2500"/>
          </a:p>
          <a:p>
            <a:pPr lvl="0" marL="342900" indent="-342900">
              <a:lnSpc>
                <a:spcPct val="80000"/>
              </a:lnSpc>
              <a:defRPr sz="1800"/>
            </a:pPr>
            <a:r>
              <a:rPr sz="2500"/>
              <a:t>Clusters promote cohesion</a:t>
            </a:r>
            <a:endParaRPr sz="2500"/>
          </a:p>
          <a:p>
            <a:pPr lvl="0" marL="342900" indent="-342900">
              <a:lnSpc>
                <a:spcPct val="80000"/>
              </a:lnSpc>
              <a:defRPr sz="1800"/>
            </a:pPr>
            <a:r>
              <a:rPr sz="2500"/>
              <a:t>Groups can also be exclusive, and/or secretive</a:t>
            </a:r>
          </a:p>
        </p:txBody>
      </p:sp>
      <p:pic>
        <p:nvPicPr>
          <p:cNvPr id="147" name="image21.jpeg" descr="867385.fig.001.jpg"/>
          <p:cNvPicPr/>
          <p:nvPr/>
        </p:nvPicPr>
        <p:blipFill>
          <a:blip r:embed="rId2">
            <a:extLst/>
          </a:blip>
          <a:stretch>
            <a:fillRect/>
          </a:stretch>
        </p:blipFill>
        <p:spPr>
          <a:xfrm>
            <a:off x="4427983" y="1922266"/>
            <a:ext cx="4563469" cy="3955007"/>
          </a:xfrm>
          <a:prstGeom prst="rect">
            <a:avLst/>
          </a:prstGeom>
          <a:ln w="12700">
            <a:miter lim="400000"/>
          </a:ln>
        </p:spPr>
      </p:pic>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xfrm>
            <a:off x="457200" y="274638"/>
            <a:ext cx="8229600" cy="1143001"/>
          </a:xfrm>
          <a:prstGeom prst="rect">
            <a:avLst/>
          </a:prstGeom>
        </p:spPr>
        <p:txBody>
          <a:bodyPr/>
          <a:lstStyle/>
          <a:p>
            <a:pPr lvl="0">
              <a:defRPr sz="1800"/>
            </a:pPr>
            <a:r>
              <a:rPr sz="4400"/>
              <a:t>Types of Clusters</a:t>
            </a:r>
          </a:p>
        </p:txBody>
      </p:sp>
      <p:sp>
        <p:nvSpPr>
          <p:cNvPr id="150" name="Shape 150"/>
          <p:cNvSpPr/>
          <p:nvPr>
            <p:ph type="body" idx="1"/>
          </p:nvPr>
        </p:nvSpPr>
        <p:spPr>
          <a:xfrm>
            <a:off x="457200" y="1600200"/>
            <a:ext cx="8229600" cy="4525963"/>
          </a:xfrm>
          <a:prstGeom prst="rect">
            <a:avLst/>
          </a:prstGeom>
        </p:spPr>
        <p:txBody>
          <a:bodyPr/>
          <a:lstStyle/>
          <a:p>
            <a:pPr lvl="0">
              <a:lnSpc>
                <a:spcPct val="90000"/>
              </a:lnSpc>
              <a:spcBef>
                <a:spcPts val="600"/>
              </a:spcBef>
              <a:defRPr sz="1800"/>
            </a:pPr>
            <a:r>
              <a:rPr sz="2900"/>
              <a:t>Spatially defined</a:t>
            </a:r>
            <a:endParaRPr sz="2900"/>
          </a:p>
          <a:p>
            <a:pPr lvl="1" marL="742950" indent="-285750">
              <a:lnSpc>
                <a:spcPct val="90000"/>
              </a:lnSpc>
              <a:spcBef>
                <a:spcPts val="600"/>
              </a:spcBef>
              <a:defRPr sz="1800"/>
            </a:pPr>
            <a:r>
              <a:rPr sz="2500"/>
              <a:t>Work units, work places</a:t>
            </a:r>
            <a:endParaRPr sz="2500"/>
          </a:p>
          <a:p>
            <a:pPr lvl="1" marL="742950" indent="-285750">
              <a:lnSpc>
                <a:spcPct val="90000"/>
              </a:lnSpc>
              <a:spcBef>
                <a:spcPts val="600"/>
              </a:spcBef>
              <a:defRPr sz="1800"/>
            </a:pPr>
            <a:r>
              <a:rPr sz="2500"/>
              <a:t>Organisations</a:t>
            </a:r>
            <a:endParaRPr sz="2500"/>
          </a:p>
          <a:p>
            <a:pPr lvl="1" marL="742950" indent="-285750">
              <a:lnSpc>
                <a:spcPct val="90000"/>
              </a:lnSpc>
              <a:spcBef>
                <a:spcPts val="600"/>
              </a:spcBef>
              <a:defRPr sz="1800"/>
            </a:pPr>
            <a:r>
              <a:rPr sz="2500"/>
              <a:t>Neighbourhoods, churches, schools, frequently visited places and spaces</a:t>
            </a:r>
            <a:endParaRPr sz="2500"/>
          </a:p>
          <a:p>
            <a:pPr lvl="0">
              <a:lnSpc>
                <a:spcPct val="90000"/>
              </a:lnSpc>
              <a:spcBef>
                <a:spcPts val="600"/>
              </a:spcBef>
              <a:defRPr sz="1800"/>
            </a:pPr>
            <a:r>
              <a:rPr sz="2900"/>
              <a:t>Relationally defined</a:t>
            </a:r>
            <a:endParaRPr sz="2900"/>
          </a:p>
          <a:p>
            <a:pPr lvl="1" marL="742950" indent="-285750">
              <a:lnSpc>
                <a:spcPct val="90000"/>
              </a:lnSpc>
              <a:spcBef>
                <a:spcPts val="600"/>
              </a:spcBef>
              <a:defRPr sz="1800"/>
            </a:pPr>
            <a:r>
              <a:rPr sz="2500"/>
              <a:t>Shared interests, shared history</a:t>
            </a:r>
            <a:endParaRPr sz="2500"/>
          </a:p>
          <a:p>
            <a:pPr lvl="1" marL="742950" indent="-285750">
              <a:lnSpc>
                <a:spcPct val="90000"/>
              </a:lnSpc>
              <a:spcBef>
                <a:spcPts val="600"/>
              </a:spcBef>
              <a:defRPr sz="1800"/>
            </a:pPr>
            <a:r>
              <a:rPr sz="2500"/>
              <a:t>Usually relationships of choice rather than circumstance</a:t>
            </a:r>
            <a:endParaRPr sz="2500"/>
          </a:p>
          <a:p>
            <a:pPr lvl="1" marL="742950" indent="-285750">
              <a:lnSpc>
                <a:spcPct val="90000"/>
              </a:lnSpc>
              <a:spcBef>
                <a:spcPts val="600"/>
              </a:spcBef>
              <a:defRPr sz="1800"/>
            </a:pPr>
            <a:r>
              <a:rPr sz="2500"/>
              <a:t>Often develop out of spatially defined relationships</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xfrm>
            <a:off x="457200" y="274638"/>
            <a:ext cx="8229600" cy="1143001"/>
          </a:xfrm>
          <a:prstGeom prst="rect">
            <a:avLst/>
          </a:prstGeom>
        </p:spPr>
        <p:txBody>
          <a:bodyPr/>
          <a:lstStyle/>
          <a:p>
            <a:pPr lvl="0">
              <a:defRPr sz="1800"/>
            </a:pPr>
            <a:r>
              <a:rPr sz="4400"/>
              <a:t>Analysing Your Network</a:t>
            </a:r>
          </a:p>
        </p:txBody>
      </p:sp>
      <p:sp>
        <p:nvSpPr>
          <p:cNvPr id="153" name="Shape 153"/>
          <p:cNvSpPr/>
          <p:nvPr>
            <p:ph type="body" idx="1"/>
          </p:nvPr>
        </p:nvSpPr>
        <p:spPr>
          <a:xfrm>
            <a:off x="457200" y="1600200"/>
            <a:ext cx="8229600" cy="4525963"/>
          </a:xfrm>
          <a:prstGeom prst="rect">
            <a:avLst/>
          </a:prstGeom>
        </p:spPr>
        <p:txBody>
          <a:bodyPr/>
          <a:lstStyle/>
          <a:p>
            <a:pPr lvl="0">
              <a:defRPr sz="1800"/>
            </a:pPr>
            <a:r>
              <a:rPr sz="3200"/>
              <a:t>Clusters: why are the people in your network grouped as they are? (Name the groups)</a:t>
            </a:r>
            <a:endParaRPr sz="3200"/>
          </a:p>
          <a:p>
            <a:pPr lvl="0">
              <a:defRPr sz="1800"/>
            </a:pPr>
            <a:r>
              <a:rPr sz="3200"/>
              <a:t>Homophily: how alike are the people connected together? In what ways? (Code the people and connections)</a:t>
            </a:r>
            <a:endParaRPr sz="3200"/>
          </a:p>
          <a:p>
            <a:pPr lvl="0">
              <a:defRPr sz="1800"/>
            </a:pPr>
            <a:r>
              <a:rPr sz="3200"/>
              <a:t>Social capital: what help could you expect from the people in your network? How likely are you to draw upon that capital? </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xfrm>
            <a:off x="685800" y="2130425"/>
            <a:ext cx="7772400" cy="1470025"/>
          </a:xfrm>
          <a:prstGeom prst="rect">
            <a:avLst/>
          </a:prstGeom>
        </p:spPr>
        <p:txBody>
          <a:bodyPr/>
          <a:lstStyle/>
          <a:p>
            <a:pPr lvl="0">
              <a:defRPr sz="1800"/>
            </a:pPr>
            <a:r>
              <a:rPr sz="4400"/>
              <a:t>Organisational Network Analysis</a:t>
            </a:r>
          </a:p>
        </p:txBody>
      </p:sp>
      <p:sp>
        <p:nvSpPr>
          <p:cNvPr id="156" name="Shape 156"/>
          <p:cNvSpPr/>
          <p:nvPr>
            <p:ph type="body" idx="1"/>
          </p:nvPr>
        </p:nvSpPr>
        <p:spPr>
          <a:xfrm>
            <a:off x="1371600" y="3886200"/>
            <a:ext cx="6400800" cy="1752600"/>
          </a:xfrm>
          <a:prstGeom prst="rect">
            <a:avLst/>
          </a:prstGeom>
        </p:spPr>
        <p:txBody>
          <a:bodyPr/>
          <a:lstStyle/>
          <a:p>
            <a:pPr lvl="0">
              <a:defRPr sz="1800">
                <a:solidFill>
                  <a:srgbClr val="000000"/>
                </a:solidFill>
              </a:defRPr>
            </a:pPr>
            <a:r>
              <a:rPr sz="3200">
                <a:solidFill>
                  <a:srgbClr val="888888"/>
                </a:solidFill>
              </a:rPr>
              <a:t>Session 2</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p:nvPr>
        </p:nvSpPr>
        <p:spPr>
          <a:xfrm>
            <a:off x="457200" y="274638"/>
            <a:ext cx="8229600" cy="1143001"/>
          </a:xfrm>
          <a:prstGeom prst="rect">
            <a:avLst/>
          </a:prstGeom>
        </p:spPr>
        <p:txBody>
          <a:bodyPr/>
          <a:lstStyle/>
          <a:p>
            <a:pPr lvl="0">
              <a:defRPr sz="1800"/>
            </a:pPr>
            <a:r>
              <a:rPr sz="4400"/>
              <a:t>Session 1 Overview</a:t>
            </a:r>
          </a:p>
        </p:txBody>
      </p:sp>
      <p:sp>
        <p:nvSpPr>
          <p:cNvPr id="64" name="Shape 64"/>
          <p:cNvSpPr/>
          <p:nvPr>
            <p:ph type="body" idx="1"/>
          </p:nvPr>
        </p:nvSpPr>
        <p:spPr>
          <a:xfrm>
            <a:off x="457200" y="1600200"/>
            <a:ext cx="8229600" cy="4525963"/>
          </a:xfrm>
          <a:prstGeom prst="rect">
            <a:avLst/>
          </a:prstGeom>
        </p:spPr>
        <p:txBody>
          <a:bodyPr/>
          <a:lstStyle/>
          <a:p>
            <a:pPr lvl="0">
              <a:defRPr sz="1800"/>
            </a:pPr>
            <a:r>
              <a:rPr sz="3200"/>
              <a:t>Introduction and History of SNA</a:t>
            </a:r>
            <a:endParaRPr sz="3200"/>
          </a:p>
          <a:p>
            <a:pPr lvl="1" marL="742950" indent="-285750">
              <a:spcBef>
                <a:spcPts val="600"/>
              </a:spcBef>
              <a:defRPr sz="1800"/>
            </a:pPr>
            <a:r>
              <a:rPr sz="2800"/>
              <a:t>Graph theory, anthropology, sociology</a:t>
            </a:r>
            <a:endParaRPr sz="2800"/>
          </a:p>
          <a:p>
            <a:pPr lvl="0">
              <a:defRPr sz="1800"/>
            </a:pPr>
            <a:r>
              <a:rPr sz="3200"/>
              <a:t>Mapping a network</a:t>
            </a:r>
            <a:endParaRPr sz="3200"/>
          </a:p>
          <a:p>
            <a:pPr lvl="0">
              <a:defRPr sz="1800"/>
            </a:pPr>
            <a:r>
              <a:rPr sz="3200"/>
              <a:t>Social network metrics</a:t>
            </a:r>
            <a:endParaRPr sz="3200"/>
          </a:p>
          <a:p>
            <a:pPr lvl="1" marL="742950" indent="-285750">
              <a:spcBef>
                <a:spcPts val="600"/>
              </a:spcBef>
              <a:defRPr sz="1800"/>
            </a:pPr>
            <a:r>
              <a:rPr sz="2800"/>
              <a:t>Homophily, clusters, social capital</a:t>
            </a:r>
            <a:endParaRPr sz="2800"/>
          </a:p>
          <a:p>
            <a:pPr lvl="0">
              <a:defRPr sz="1800"/>
            </a:pPr>
            <a:r>
              <a:rPr sz="3200"/>
              <a:t>Analysing an egocentric network</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xfrm>
            <a:off x="457200" y="274638"/>
            <a:ext cx="8229600" cy="1143001"/>
          </a:xfrm>
          <a:prstGeom prst="rect">
            <a:avLst/>
          </a:prstGeom>
        </p:spPr>
        <p:txBody>
          <a:bodyPr/>
          <a:lstStyle/>
          <a:p>
            <a:pPr lvl="0">
              <a:defRPr sz="1800"/>
            </a:pPr>
            <a:r>
              <a:rPr sz="4400"/>
              <a:t>Session 2 Overview</a:t>
            </a:r>
          </a:p>
        </p:txBody>
      </p:sp>
      <p:sp>
        <p:nvSpPr>
          <p:cNvPr id="159" name="Shape 159"/>
          <p:cNvSpPr/>
          <p:nvPr>
            <p:ph type="body" idx="1"/>
          </p:nvPr>
        </p:nvSpPr>
        <p:spPr>
          <a:xfrm>
            <a:off x="457200" y="1600200"/>
            <a:ext cx="8229600" cy="4525963"/>
          </a:xfrm>
          <a:prstGeom prst="rect">
            <a:avLst/>
          </a:prstGeom>
        </p:spPr>
        <p:txBody>
          <a:bodyPr/>
          <a:lstStyle/>
          <a:p>
            <a:pPr lvl="0">
              <a:defRPr sz="1800"/>
            </a:pPr>
            <a:r>
              <a:rPr sz="3200"/>
              <a:t>Networks as metaphor</a:t>
            </a:r>
            <a:endParaRPr sz="3200"/>
          </a:p>
          <a:p>
            <a:pPr lvl="1" marL="742950" indent="-285750">
              <a:spcBef>
                <a:spcPts val="600"/>
              </a:spcBef>
              <a:defRPr sz="1800"/>
            </a:pPr>
            <a:r>
              <a:rPr sz="2800"/>
              <a:t>Internal and external boundaries</a:t>
            </a:r>
            <a:endParaRPr sz="2800"/>
          </a:p>
          <a:p>
            <a:pPr lvl="0">
              <a:defRPr sz="1800"/>
            </a:pPr>
            <a:r>
              <a:rPr sz="3200"/>
              <a:t>Mapping an organisational network</a:t>
            </a:r>
            <a:endParaRPr sz="3200"/>
          </a:p>
          <a:p>
            <a:pPr lvl="0">
              <a:defRPr sz="1800"/>
            </a:pPr>
            <a:r>
              <a:rPr sz="3200"/>
              <a:t>Organisational network metrics</a:t>
            </a:r>
            <a:endParaRPr sz="3200"/>
          </a:p>
          <a:p>
            <a:pPr lvl="1" marL="742950" indent="-285750">
              <a:spcBef>
                <a:spcPts val="600"/>
              </a:spcBef>
              <a:defRPr sz="1800"/>
            </a:pPr>
            <a:r>
              <a:rPr sz="2800"/>
              <a:t>Structural holes, flows, brokerage, strength of weak ties</a:t>
            </a:r>
            <a:endParaRPr sz="2800"/>
          </a:p>
          <a:p>
            <a:pPr lvl="0">
              <a:defRPr sz="1800"/>
            </a:pPr>
            <a:r>
              <a:rPr sz="3200"/>
              <a:t>Analysing an organisational network</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xfrm>
            <a:off x="457200" y="274638"/>
            <a:ext cx="8229600" cy="1143001"/>
          </a:xfrm>
          <a:prstGeom prst="rect">
            <a:avLst/>
          </a:prstGeom>
        </p:spPr>
        <p:txBody>
          <a:bodyPr/>
          <a:lstStyle/>
          <a:p>
            <a:pPr lvl="0">
              <a:defRPr sz="1800"/>
            </a:pPr>
            <a:r>
              <a:rPr sz="4400"/>
              <a:t>Networks as metaphor</a:t>
            </a:r>
          </a:p>
        </p:txBody>
      </p:sp>
      <p:sp>
        <p:nvSpPr>
          <p:cNvPr id="162" name="Shape 162"/>
          <p:cNvSpPr/>
          <p:nvPr>
            <p:ph type="body" idx="1"/>
          </p:nvPr>
        </p:nvSpPr>
        <p:spPr>
          <a:xfrm>
            <a:off x="457200" y="1600200"/>
            <a:ext cx="4038600" cy="4525963"/>
          </a:xfrm>
          <a:prstGeom prst="rect">
            <a:avLst/>
          </a:prstGeom>
        </p:spPr>
        <p:txBody>
          <a:bodyPr/>
          <a:lstStyle/>
          <a:p>
            <a:pPr lvl="0" marL="0" indent="0" defTabSz="859536">
              <a:lnSpc>
                <a:spcPct val="90000"/>
              </a:lnSpc>
              <a:buSzTx/>
              <a:buNone/>
              <a:defRPr sz="1800"/>
            </a:pPr>
            <a:r>
              <a:rPr sz="2632"/>
              <a:t>Networks are the connections between the individuals in an organisation</a:t>
            </a:r>
            <a:endParaRPr sz="2632"/>
          </a:p>
          <a:p>
            <a:pPr lvl="0" marL="0" indent="0" defTabSz="859536">
              <a:lnSpc>
                <a:spcPct val="90000"/>
              </a:lnSpc>
              <a:buSzTx/>
              <a:buNone/>
              <a:defRPr sz="1800"/>
            </a:pPr>
            <a:r>
              <a:rPr sz="2632"/>
              <a:t>The connections aren’t constrained by organisational structure</a:t>
            </a:r>
            <a:endParaRPr sz="2632"/>
          </a:p>
          <a:p>
            <a:pPr lvl="0" marL="0" indent="0" defTabSz="859536">
              <a:lnSpc>
                <a:spcPct val="90000"/>
              </a:lnSpc>
              <a:buSzTx/>
              <a:buNone/>
              <a:defRPr sz="1800"/>
            </a:pPr>
            <a:r>
              <a:rPr sz="2632"/>
              <a:t>The network encompasses all forms of interpersonal connections, from professional to intimate</a:t>
            </a:r>
          </a:p>
        </p:txBody>
      </p:sp>
      <p:pic>
        <p:nvPicPr>
          <p:cNvPr id="163" name="image22.jpeg"/>
          <p:cNvPicPr/>
          <p:nvPr/>
        </p:nvPicPr>
        <p:blipFill>
          <a:blip r:embed="rId2">
            <a:extLst/>
          </a:blip>
          <a:stretch>
            <a:fillRect/>
          </a:stretch>
        </p:blipFill>
        <p:spPr>
          <a:xfrm>
            <a:off x="4788024" y="1600200"/>
            <a:ext cx="3898776" cy="4525963"/>
          </a:xfrm>
          <a:prstGeom prst="rect">
            <a:avLst/>
          </a:prstGeom>
          <a:ln w="12700">
            <a:miter lim="400000"/>
          </a:ln>
        </p:spPr>
      </p:pic>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title"/>
          </p:nvPr>
        </p:nvSpPr>
        <p:spPr>
          <a:xfrm>
            <a:off x="457200" y="274638"/>
            <a:ext cx="8229600" cy="1143001"/>
          </a:xfrm>
          <a:prstGeom prst="rect">
            <a:avLst/>
          </a:prstGeom>
        </p:spPr>
        <p:txBody>
          <a:bodyPr/>
          <a:lstStyle/>
          <a:p>
            <a:pPr lvl="0">
              <a:defRPr sz="1800"/>
            </a:pPr>
            <a:r>
              <a:rPr sz="4400"/>
              <a:t>Translating network structure</a:t>
            </a:r>
          </a:p>
        </p:txBody>
      </p:sp>
      <p:pic>
        <p:nvPicPr>
          <p:cNvPr id="166" name="image23.gif" descr="http://www.robcross.org/images/ona/sna_chart_01.gif"/>
          <p:cNvPicPr/>
          <p:nvPr/>
        </p:nvPicPr>
        <p:blipFill>
          <a:blip r:embed="rId2">
            <a:extLst/>
          </a:blip>
          <a:stretch>
            <a:fillRect/>
          </a:stretch>
        </p:blipFill>
        <p:spPr>
          <a:xfrm>
            <a:off x="457200" y="1628799"/>
            <a:ext cx="8229600" cy="5040562"/>
          </a:xfrm>
          <a:prstGeom prst="rect">
            <a:avLst/>
          </a:prstGeom>
          <a:ln w="12700">
            <a:miter lim="400000"/>
          </a:ln>
        </p:spPr>
      </p:pic>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xfrm>
            <a:off x="457200" y="274638"/>
            <a:ext cx="8229600" cy="1143001"/>
          </a:xfrm>
          <a:prstGeom prst="rect">
            <a:avLst/>
          </a:prstGeom>
        </p:spPr>
        <p:txBody>
          <a:bodyPr/>
          <a:lstStyle/>
          <a:p>
            <a:pPr lvl="0">
              <a:defRPr sz="1800"/>
            </a:pPr>
            <a:r>
              <a:rPr sz="4400"/>
              <a:t>Advantages</a:t>
            </a:r>
          </a:p>
        </p:txBody>
      </p:sp>
      <p:sp>
        <p:nvSpPr>
          <p:cNvPr id="169" name="Shape 169"/>
          <p:cNvSpPr/>
          <p:nvPr>
            <p:ph type="body" idx="1"/>
          </p:nvPr>
        </p:nvSpPr>
        <p:spPr>
          <a:xfrm>
            <a:off x="457200" y="1600200"/>
            <a:ext cx="8229600" cy="4525963"/>
          </a:xfrm>
          <a:prstGeom prst="rect">
            <a:avLst/>
          </a:prstGeom>
        </p:spPr>
        <p:txBody>
          <a:bodyPr/>
          <a:lstStyle/>
          <a:p>
            <a:pPr lvl="0">
              <a:lnSpc>
                <a:spcPct val="90000"/>
              </a:lnSpc>
              <a:spcBef>
                <a:spcPts val="600"/>
              </a:spcBef>
              <a:defRPr sz="1800"/>
            </a:pPr>
            <a:r>
              <a:rPr sz="2900"/>
              <a:t>Identify core personnel (often mid-level)</a:t>
            </a:r>
            <a:endParaRPr sz="2900"/>
          </a:p>
          <a:p>
            <a:pPr lvl="1" marL="742950" indent="-285750">
              <a:lnSpc>
                <a:spcPct val="90000"/>
              </a:lnSpc>
              <a:spcBef>
                <a:spcPts val="600"/>
              </a:spcBef>
              <a:defRPr sz="1800"/>
            </a:pPr>
            <a:r>
              <a:rPr sz="2500"/>
              <a:t>these people may be highly influential, or bottlenecks in the network</a:t>
            </a:r>
            <a:endParaRPr sz="2500"/>
          </a:p>
          <a:p>
            <a:pPr lvl="0">
              <a:lnSpc>
                <a:spcPct val="90000"/>
              </a:lnSpc>
              <a:spcBef>
                <a:spcPts val="600"/>
              </a:spcBef>
              <a:defRPr sz="1800"/>
            </a:pPr>
            <a:r>
              <a:rPr sz="2900"/>
              <a:t>Identify peripheral personnel </a:t>
            </a:r>
            <a:endParaRPr sz="2900"/>
          </a:p>
          <a:p>
            <a:pPr lvl="1" marL="742950" indent="-285750">
              <a:lnSpc>
                <a:spcPct val="90000"/>
              </a:lnSpc>
              <a:spcBef>
                <a:spcPts val="600"/>
              </a:spcBef>
              <a:defRPr sz="1800"/>
            </a:pPr>
            <a:r>
              <a:rPr sz="2500"/>
              <a:t>may have skills that are underutilised, lack engagement or are excluded from the network</a:t>
            </a:r>
            <a:endParaRPr sz="2500"/>
          </a:p>
          <a:p>
            <a:pPr lvl="0">
              <a:lnSpc>
                <a:spcPct val="90000"/>
              </a:lnSpc>
              <a:spcBef>
                <a:spcPts val="600"/>
              </a:spcBef>
              <a:defRPr sz="1800"/>
            </a:pPr>
            <a:r>
              <a:rPr sz="2900"/>
              <a:t>Identify sub-groups and disconnects (silos)</a:t>
            </a:r>
            <a:endParaRPr sz="2900"/>
          </a:p>
          <a:p>
            <a:pPr lvl="1" marL="742950" indent="-285750">
              <a:lnSpc>
                <a:spcPct val="90000"/>
              </a:lnSpc>
              <a:spcBef>
                <a:spcPts val="600"/>
              </a:spcBef>
              <a:defRPr sz="1800"/>
            </a:pPr>
            <a:r>
              <a:rPr sz="2500"/>
              <a:t>groups that are cliquey, poorly connected (perhaps through upper management), or not connected to the rest of the organisation</a:t>
            </a: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title"/>
          </p:nvPr>
        </p:nvSpPr>
        <p:spPr>
          <a:xfrm>
            <a:off x="457200" y="274638"/>
            <a:ext cx="8229600" cy="1143001"/>
          </a:xfrm>
          <a:prstGeom prst="rect">
            <a:avLst/>
          </a:prstGeom>
        </p:spPr>
        <p:txBody>
          <a:bodyPr/>
          <a:lstStyle/>
          <a:p>
            <a:pPr lvl="0">
              <a:defRPr sz="1800"/>
            </a:pPr>
            <a:r>
              <a:rPr sz="4400"/>
              <a:t>Tracing the network</a:t>
            </a:r>
          </a:p>
        </p:txBody>
      </p:sp>
      <p:sp>
        <p:nvSpPr>
          <p:cNvPr id="172" name="Shape 172"/>
          <p:cNvSpPr/>
          <p:nvPr>
            <p:ph type="body" idx="1"/>
          </p:nvPr>
        </p:nvSpPr>
        <p:spPr>
          <a:xfrm>
            <a:off x="457200" y="1600200"/>
            <a:ext cx="4038600" cy="4525963"/>
          </a:xfrm>
          <a:prstGeom prst="rect">
            <a:avLst/>
          </a:prstGeom>
        </p:spPr>
        <p:txBody>
          <a:bodyPr/>
          <a:lstStyle/>
          <a:p>
            <a:pPr lvl="0" marL="342900" indent="-342900">
              <a:lnSpc>
                <a:spcPct val="80000"/>
              </a:lnSpc>
              <a:defRPr sz="1800"/>
            </a:pPr>
            <a:r>
              <a:rPr sz="2500"/>
              <a:t>Connections in organisational networks are likely to be more dense around organisational units</a:t>
            </a:r>
            <a:endParaRPr sz="2500"/>
          </a:p>
          <a:p>
            <a:pPr lvl="0" marL="342900" indent="-342900">
              <a:lnSpc>
                <a:spcPct val="80000"/>
              </a:lnSpc>
              <a:defRPr sz="1800"/>
            </a:pPr>
            <a:r>
              <a:rPr sz="2500"/>
              <a:t>It should be possible to trace the hierarchy of an organisation within the network</a:t>
            </a:r>
            <a:endParaRPr sz="2500"/>
          </a:p>
          <a:p>
            <a:pPr lvl="0" marL="342900" indent="-342900">
              <a:lnSpc>
                <a:spcPct val="80000"/>
              </a:lnSpc>
              <a:defRPr sz="1800"/>
            </a:pPr>
            <a:r>
              <a:rPr sz="2500"/>
              <a:t>Connections are not necessarily reciprocal, if one person is reporting to another</a:t>
            </a:r>
          </a:p>
        </p:txBody>
      </p:sp>
      <p:pic>
        <p:nvPicPr>
          <p:cNvPr id="173" name="image24.gif" descr="http://www.robcross.org/images/ona/sna_chart_02.gif"/>
          <p:cNvPicPr/>
          <p:nvPr/>
        </p:nvPicPr>
        <p:blipFill>
          <a:blip r:embed="rId2">
            <a:extLst/>
          </a:blip>
          <a:stretch>
            <a:fillRect/>
          </a:stretch>
        </p:blipFill>
        <p:spPr>
          <a:xfrm>
            <a:off x="4648200" y="2780927"/>
            <a:ext cx="4244281" cy="2088233"/>
          </a:xfrm>
          <a:prstGeom prst="rect">
            <a:avLst/>
          </a:prstGeom>
          <a:ln w="12700">
            <a:miter lim="400000"/>
          </a:ln>
        </p:spPr>
      </p:pic>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xfrm>
            <a:off x="457200" y="274638"/>
            <a:ext cx="8229600" cy="1143001"/>
          </a:xfrm>
          <a:prstGeom prst="rect">
            <a:avLst/>
          </a:prstGeom>
        </p:spPr>
        <p:txBody>
          <a:bodyPr/>
          <a:lstStyle/>
          <a:p>
            <a:pPr lvl="0">
              <a:defRPr sz="1800"/>
            </a:pPr>
            <a:r>
              <a:rPr sz="4400"/>
              <a:t>Tracing the network (cont.)</a:t>
            </a:r>
          </a:p>
        </p:txBody>
      </p:sp>
      <p:sp>
        <p:nvSpPr>
          <p:cNvPr id="176" name="Shape 176"/>
          <p:cNvSpPr/>
          <p:nvPr>
            <p:ph type="body" idx="1"/>
          </p:nvPr>
        </p:nvSpPr>
        <p:spPr>
          <a:xfrm>
            <a:off x="457199" y="1600200"/>
            <a:ext cx="5842994" cy="4525963"/>
          </a:xfrm>
          <a:prstGeom prst="rect">
            <a:avLst/>
          </a:prstGeom>
        </p:spPr>
        <p:txBody>
          <a:bodyPr/>
          <a:lstStyle/>
          <a:p>
            <a:pPr lvl="0">
              <a:defRPr sz="1800"/>
            </a:pPr>
            <a:r>
              <a:rPr sz="2800"/>
              <a:t>Many relationships do not expire</a:t>
            </a:r>
            <a:endParaRPr sz="2800"/>
          </a:p>
          <a:p>
            <a:pPr lvl="0">
              <a:defRPr sz="1800"/>
            </a:pPr>
            <a:r>
              <a:rPr sz="2800"/>
              <a:t>Relationships can be negative</a:t>
            </a:r>
            <a:endParaRPr sz="2800"/>
          </a:p>
          <a:p>
            <a:pPr lvl="0">
              <a:defRPr sz="1800"/>
            </a:pPr>
            <a:r>
              <a:rPr sz="2800"/>
              <a:t>Relationships can be secretive or hidden</a:t>
            </a:r>
          </a:p>
        </p:txBody>
      </p:sp>
      <p:pic>
        <p:nvPicPr>
          <p:cNvPr id="177" name="image25.jpeg"/>
          <p:cNvPicPr/>
          <p:nvPr/>
        </p:nvPicPr>
        <p:blipFill>
          <a:blip r:embed="rId2">
            <a:extLst/>
          </a:blip>
          <a:stretch>
            <a:fillRect/>
          </a:stretch>
        </p:blipFill>
        <p:spPr>
          <a:xfrm>
            <a:off x="2195735" y="3212975"/>
            <a:ext cx="6696745" cy="3384377"/>
          </a:xfrm>
          <a:prstGeom prst="rect">
            <a:avLst/>
          </a:prstGeom>
          <a:ln w="12700">
            <a:miter lim="400000"/>
          </a:ln>
        </p:spPr>
      </p:pic>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p:nvPr>
        </p:nvSpPr>
        <p:spPr>
          <a:xfrm>
            <a:off x="457200" y="274638"/>
            <a:ext cx="8229600" cy="1143001"/>
          </a:xfrm>
          <a:prstGeom prst="rect">
            <a:avLst/>
          </a:prstGeom>
        </p:spPr>
        <p:txBody>
          <a:bodyPr/>
          <a:lstStyle/>
          <a:p>
            <a:pPr lvl="0">
              <a:defRPr sz="1800"/>
            </a:pPr>
            <a:r>
              <a:rPr sz="4400"/>
              <a:t>Internal vs External Networks</a:t>
            </a:r>
          </a:p>
        </p:txBody>
      </p:sp>
      <p:sp>
        <p:nvSpPr>
          <p:cNvPr id="180" name="Shape 180"/>
          <p:cNvSpPr/>
          <p:nvPr>
            <p:ph type="body" idx="1"/>
          </p:nvPr>
        </p:nvSpPr>
        <p:spPr>
          <a:xfrm>
            <a:off x="457200" y="1600201"/>
            <a:ext cx="7787207" cy="2548879"/>
          </a:xfrm>
          <a:prstGeom prst="rect">
            <a:avLst/>
          </a:prstGeom>
        </p:spPr>
        <p:txBody>
          <a:bodyPr/>
          <a:lstStyle/>
          <a:p>
            <a:pPr lvl="0">
              <a:defRPr sz="1800"/>
            </a:pPr>
            <a:r>
              <a:rPr sz="2800"/>
              <a:t>The same principles apply to the connections between individuals in different organisations</a:t>
            </a:r>
            <a:endParaRPr sz="2800"/>
          </a:p>
          <a:p>
            <a:pPr lvl="0">
              <a:defRPr sz="1800"/>
            </a:pPr>
            <a:r>
              <a:rPr sz="2800"/>
              <a:t>Inter-organisational networks are facilitated by individuals making informal connections as much as formal relationships</a:t>
            </a:r>
          </a:p>
        </p:txBody>
      </p:sp>
      <p:pic>
        <p:nvPicPr>
          <p:cNvPr id="181" name="image26.jpeg"/>
          <p:cNvPicPr/>
          <p:nvPr/>
        </p:nvPicPr>
        <p:blipFill>
          <a:blip r:embed="rId2">
            <a:extLst/>
          </a:blip>
          <a:stretch>
            <a:fillRect/>
          </a:stretch>
        </p:blipFill>
        <p:spPr>
          <a:xfrm>
            <a:off x="4211959" y="3717032"/>
            <a:ext cx="4451315" cy="2808312"/>
          </a:xfrm>
          <a:prstGeom prst="rect">
            <a:avLst/>
          </a:prstGeom>
          <a:ln w="12700">
            <a:miter lim="400000"/>
          </a:ln>
        </p:spPr>
      </p:pic>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title"/>
          </p:nvPr>
        </p:nvSpPr>
        <p:spPr>
          <a:xfrm>
            <a:off x="457200" y="274638"/>
            <a:ext cx="8229600" cy="1143001"/>
          </a:xfrm>
          <a:prstGeom prst="rect">
            <a:avLst/>
          </a:prstGeom>
        </p:spPr>
        <p:txBody>
          <a:bodyPr/>
          <a:lstStyle>
            <a:lvl1pPr>
              <a:defRPr sz="3900"/>
            </a:lvl1pPr>
          </a:lstStyle>
          <a:p>
            <a:pPr lvl="0">
              <a:defRPr sz="1800"/>
            </a:pPr>
            <a:r>
              <a:rPr sz="3900"/>
              <a:t>Why inter-organisational networks?</a:t>
            </a:r>
          </a:p>
        </p:txBody>
      </p:sp>
      <p:sp>
        <p:nvSpPr>
          <p:cNvPr id="184" name="Shape 184"/>
          <p:cNvSpPr/>
          <p:nvPr>
            <p:ph type="body" idx="1"/>
          </p:nvPr>
        </p:nvSpPr>
        <p:spPr>
          <a:xfrm>
            <a:off x="457200" y="1600200"/>
            <a:ext cx="8229600" cy="4525963"/>
          </a:xfrm>
          <a:prstGeom prst="rect">
            <a:avLst/>
          </a:prstGeom>
        </p:spPr>
        <p:txBody>
          <a:bodyPr/>
          <a:lstStyle/>
          <a:p>
            <a:pPr lvl="0">
              <a:defRPr sz="1800"/>
            </a:pPr>
            <a:r>
              <a:rPr sz="3200"/>
              <a:t>Outsourcing</a:t>
            </a:r>
            <a:endParaRPr sz="3200"/>
          </a:p>
          <a:p>
            <a:pPr lvl="0">
              <a:defRPr sz="1800"/>
            </a:pPr>
            <a:r>
              <a:rPr sz="3200"/>
              <a:t>Increasing size of effect without increasing organisation size</a:t>
            </a:r>
            <a:endParaRPr sz="3200"/>
          </a:p>
          <a:p>
            <a:pPr lvl="0">
              <a:defRPr sz="1800"/>
            </a:pPr>
            <a:r>
              <a:rPr sz="3200"/>
              <a:t>Cooperation, coordination, collaboration</a:t>
            </a:r>
          </a:p>
        </p:txBody>
      </p:sp>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title"/>
          </p:nvPr>
        </p:nvSpPr>
        <p:spPr>
          <a:xfrm>
            <a:off x="457200" y="274638"/>
            <a:ext cx="8229600" cy="1143001"/>
          </a:xfrm>
          <a:prstGeom prst="rect">
            <a:avLst/>
          </a:prstGeom>
        </p:spPr>
        <p:txBody>
          <a:bodyPr/>
          <a:lstStyle>
            <a:lvl1pPr defTabSz="905255">
              <a:defRPr sz="4356"/>
            </a:lvl1pPr>
          </a:lstStyle>
          <a:p>
            <a:pPr lvl="0">
              <a:defRPr sz="1800"/>
            </a:pPr>
            <a:r>
              <a:rPr sz="4356"/>
              <a:t>Map your organisational network</a:t>
            </a:r>
          </a:p>
        </p:txBody>
      </p:sp>
      <p:sp>
        <p:nvSpPr>
          <p:cNvPr id="187" name="Shape 187"/>
          <p:cNvSpPr/>
          <p:nvPr>
            <p:ph type="body" idx="1"/>
          </p:nvPr>
        </p:nvSpPr>
        <p:spPr>
          <a:xfrm>
            <a:off x="457200" y="1600200"/>
            <a:ext cx="8229600" cy="4525963"/>
          </a:xfrm>
          <a:prstGeom prst="rect">
            <a:avLst/>
          </a:prstGeom>
        </p:spPr>
        <p:txBody>
          <a:bodyPr/>
          <a:lstStyle/>
          <a:p>
            <a:pPr lvl="0">
              <a:lnSpc>
                <a:spcPct val="80000"/>
              </a:lnSpc>
              <a:spcBef>
                <a:spcPts val="500"/>
              </a:spcBef>
              <a:defRPr sz="1800"/>
            </a:pPr>
            <a:r>
              <a:rPr sz="2400"/>
              <a:t>In the same way that you mapped your egonet, map out your organisational network</a:t>
            </a:r>
            <a:endParaRPr sz="2400"/>
          </a:p>
          <a:p>
            <a:pPr lvl="1" marL="742950" indent="-285750">
              <a:lnSpc>
                <a:spcPct val="80000"/>
              </a:lnSpc>
              <a:spcBef>
                <a:spcPts val="500"/>
              </a:spcBef>
              <a:defRPr sz="1800"/>
            </a:pPr>
            <a:r>
              <a:rPr sz="2100"/>
              <a:t>Organisational unit</a:t>
            </a:r>
            <a:endParaRPr sz="2100"/>
          </a:p>
          <a:p>
            <a:pPr lvl="1" marL="742950" indent="-285750">
              <a:lnSpc>
                <a:spcPct val="80000"/>
              </a:lnSpc>
              <a:spcBef>
                <a:spcPts val="500"/>
              </a:spcBef>
              <a:defRPr sz="1800"/>
            </a:pPr>
            <a:r>
              <a:rPr sz="2100"/>
              <a:t>Hierarchy (above and below)</a:t>
            </a:r>
            <a:endParaRPr sz="2100"/>
          </a:p>
          <a:p>
            <a:pPr lvl="1" marL="742950" indent="-285750">
              <a:lnSpc>
                <a:spcPct val="80000"/>
              </a:lnSpc>
              <a:spcBef>
                <a:spcPts val="500"/>
              </a:spcBef>
              <a:defRPr sz="1800"/>
            </a:pPr>
            <a:r>
              <a:rPr sz="2100"/>
              <a:t>Other people in your organisation you know</a:t>
            </a:r>
            <a:endParaRPr sz="2100"/>
          </a:p>
          <a:p>
            <a:pPr lvl="0">
              <a:lnSpc>
                <a:spcPct val="80000"/>
              </a:lnSpc>
              <a:spcBef>
                <a:spcPts val="500"/>
              </a:spcBef>
              <a:defRPr sz="1800"/>
            </a:pPr>
            <a:r>
              <a:rPr sz="2400"/>
              <a:t>Use the length of the template for hierarchy, the width of the template for closeness</a:t>
            </a:r>
            <a:endParaRPr sz="2400"/>
          </a:p>
          <a:p>
            <a:pPr lvl="0">
              <a:lnSpc>
                <a:spcPct val="80000"/>
              </a:lnSpc>
              <a:spcBef>
                <a:spcPts val="500"/>
              </a:spcBef>
              <a:defRPr sz="1800"/>
            </a:pPr>
            <a:r>
              <a:rPr sz="2400"/>
              <a:t>Identify the external stakeholders that you connect with (outside the internal walls)</a:t>
            </a:r>
            <a:endParaRPr sz="2400"/>
          </a:p>
          <a:p>
            <a:pPr lvl="0">
              <a:lnSpc>
                <a:spcPct val="80000"/>
              </a:lnSpc>
              <a:spcBef>
                <a:spcPts val="500"/>
              </a:spcBef>
              <a:defRPr sz="1800"/>
            </a:pPr>
            <a:r>
              <a:rPr sz="2400"/>
              <a:t>To your best ability add in those individuals who are significant in your network that you are not directly connected to</a:t>
            </a:r>
            <a:endParaRPr sz="2400"/>
          </a:p>
          <a:p>
            <a:pPr lvl="0">
              <a:lnSpc>
                <a:spcPct val="80000"/>
              </a:lnSpc>
              <a:spcBef>
                <a:spcPts val="500"/>
              </a:spcBef>
              <a:defRPr sz="1800"/>
            </a:pPr>
            <a:r>
              <a:rPr sz="2400"/>
              <a:t>Draw in the relationships that you are certain of</a:t>
            </a:r>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p:nvPr>
        </p:nvSpPr>
        <p:spPr>
          <a:xfrm>
            <a:off x="457200" y="274638"/>
            <a:ext cx="8229600" cy="1143001"/>
          </a:xfrm>
          <a:prstGeom prst="rect">
            <a:avLst/>
          </a:prstGeom>
        </p:spPr>
        <p:txBody>
          <a:bodyPr/>
          <a:lstStyle/>
          <a:p>
            <a:pPr lvl="0">
              <a:defRPr sz="1800"/>
            </a:pPr>
            <a:r>
              <a:rPr sz="4400"/>
              <a:t>Structural Holes</a:t>
            </a:r>
          </a:p>
        </p:txBody>
      </p:sp>
      <p:sp>
        <p:nvSpPr>
          <p:cNvPr id="190" name="Shape 190"/>
          <p:cNvSpPr/>
          <p:nvPr>
            <p:ph type="body" idx="1"/>
          </p:nvPr>
        </p:nvSpPr>
        <p:spPr>
          <a:xfrm>
            <a:off x="457200" y="1600200"/>
            <a:ext cx="4038600" cy="4525963"/>
          </a:xfrm>
          <a:prstGeom prst="rect">
            <a:avLst/>
          </a:prstGeom>
        </p:spPr>
        <p:txBody>
          <a:bodyPr/>
          <a:lstStyle/>
          <a:p>
            <a:pPr lvl="0" marL="332613" indent="-332613" defTabSz="886968">
              <a:defRPr sz="1800"/>
            </a:pPr>
            <a:r>
              <a:rPr sz="2716"/>
              <a:t>Structural holes occur when an individual ‘bridges’ across two otherwise unconnected groups</a:t>
            </a:r>
            <a:endParaRPr sz="2716"/>
          </a:p>
          <a:p>
            <a:pPr lvl="0" marL="332613" indent="-332613" defTabSz="886968">
              <a:defRPr sz="1800"/>
            </a:pPr>
            <a:r>
              <a:rPr sz="2716"/>
              <a:t>The ‘central actor’ has an advantage in that they have access to resources that others in their network do not</a:t>
            </a:r>
          </a:p>
        </p:txBody>
      </p:sp>
      <p:pic>
        <p:nvPicPr>
          <p:cNvPr id="191" name="image18.png" descr="structural-hole.png"/>
          <p:cNvPicPr/>
          <p:nvPr/>
        </p:nvPicPr>
        <p:blipFill>
          <a:blip r:embed="rId2">
            <a:extLst/>
          </a:blip>
          <a:stretch>
            <a:fillRect/>
          </a:stretch>
        </p:blipFill>
        <p:spPr>
          <a:xfrm>
            <a:off x="4648200" y="2732264"/>
            <a:ext cx="4038600" cy="2261835"/>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xfrm>
            <a:off x="457200" y="274638"/>
            <a:ext cx="8229600" cy="1143001"/>
          </a:xfrm>
          <a:prstGeom prst="rect">
            <a:avLst/>
          </a:prstGeom>
        </p:spPr>
        <p:txBody>
          <a:bodyPr/>
          <a:lstStyle/>
          <a:p>
            <a:pPr lvl="0">
              <a:defRPr sz="1800"/>
            </a:pPr>
            <a:r>
              <a:rPr sz="4400"/>
              <a:t>Defining Social Network Analysis</a:t>
            </a:r>
          </a:p>
        </p:txBody>
      </p:sp>
      <p:sp>
        <p:nvSpPr>
          <p:cNvPr id="67" name="Shape 67"/>
          <p:cNvSpPr/>
          <p:nvPr>
            <p:ph type="body" idx="1"/>
          </p:nvPr>
        </p:nvSpPr>
        <p:spPr>
          <a:xfrm>
            <a:off x="457200" y="1600200"/>
            <a:ext cx="8229600" cy="4525963"/>
          </a:xfrm>
          <a:prstGeom prst="rect">
            <a:avLst/>
          </a:prstGeom>
        </p:spPr>
        <p:txBody>
          <a:bodyPr/>
          <a:lstStyle/>
          <a:p>
            <a:pPr lvl="0">
              <a:defRPr sz="1800"/>
            </a:pPr>
            <a:r>
              <a:rPr sz="3200"/>
              <a:t>At its simplest a network can be considered a ‘set of relations’.</a:t>
            </a:r>
            <a:endParaRPr sz="3200"/>
          </a:p>
          <a:p>
            <a:pPr lvl="0">
              <a:defRPr sz="1800"/>
            </a:pPr>
            <a:r>
              <a:rPr sz="3200"/>
              <a:t>“A social network is a structure composed of a set of actors, some of whose members are connected by a set of one or more relations” (Knoke and Yang 2008)</a:t>
            </a:r>
          </a:p>
        </p:txBody>
      </p:sp>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xfrm>
            <a:off x="457200" y="274638"/>
            <a:ext cx="8229600" cy="1143001"/>
          </a:xfrm>
          <a:prstGeom prst="rect">
            <a:avLst/>
          </a:prstGeom>
        </p:spPr>
        <p:txBody>
          <a:bodyPr/>
          <a:lstStyle/>
          <a:p>
            <a:pPr lvl="0">
              <a:defRPr sz="1800"/>
            </a:pPr>
            <a:r>
              <a:rPr sz="4400"/>
              <a:t>Brokerage</a:t>
            </a:r>
          </a:p>
        </p:txBody>
      </p:sp>
      <p:sp>
        <p:nvSpPr>
          <p:cNvPr id="194" name="Shape 194"/>
          <p:cNvSpPr/>
          <p:nvPr>
            <p:ph type="body" idx="1"/>
          </p:nvPr>
        </p:nvSpPr>
        <p:spPr>
          <a:xfrm>
            <a:off x="457200" y="1600200"/>
            <a:ext cx="8229600" cy="4525963"/>
          </a:xfrm>
          <a:prstGeom prst="rect">
            <a:avLst/>
          </a:prstGeom>
        </p:spPr>
        <p:txBody>
          <a:bodyPr/>
          <a:lstStyle/>
          <a:p>
            <a:pPr lvl="0">
              <a:defRPr sz="1800"/>
            </a:pPr>
            <a:r>
              <a:rPr sz="3200"/>
              <a:t>Brokerage </a:t>
            </a:r>
          </a:p>
        </p:txBody>
      </p:sp>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p:nvPr>
        </p:nvSpPr>
        <p:spPr>
          <a:xfrm>
            <a:off x="457200" y="274638"/>
            <a:ext cx="8229600" cy="1143001"/>
          </a:xfrm>
          <a:prstGeom prst="rect">
            <a:avLst/>
          </a:prstGeom>
        </p:spPr>
        <p:txBody>
          <a:bodyPr/>
          <a:lstStyle/>
          <a:p>
            <a:pPr lvl="0">
              <a:defRPr sz="1800"/>
            </a:pPr>
            <a:r>
              <a:rPr sz="4400"/>
              <a:t>Structural Equivalence</a:t>
            </a:r>
          </a:p>
        </p:txBody>
      </p:sp>
      <p:sp>
        <p:nvSpPr>
          <p:cNvPr id="197" name="Shape 197"/>
          <p:cNvSpPr/>
          <p:nvPr>
            <p:ph type="body" idx="1"/>
          </p:nvPr>
        </p:nvSpPr>
        <p:spPr>
          <a:xfrm>
            <a:off x="457200" y="1600200"/>
            <a:ext cx="8229600" cy="4525963"/>
          </a:xfrm>
          <a:prstGeom prst="rect">
            <a:avLst/>
          </a:prstGeom>
        </p:spPr>
        <p:txBody>
          <a:bodyPr/>
          <a:lstStyle/>
          <a:p>
            <a:pPr lvl="0"/>
          </a:p>
        </p:txBody>
      </p:sp>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title"/>
          </p:nvPr>
        </p:nvSpPr>
        <p:spPr>
          <a:xfrm>
            <a:off x="457200" y="274638"/>
            <a:ext cx="8229600" cy="1143001"/>
          </a:xfrm>
          <a:prstGeom prst="rect">
            <a:avLst/>
          </a:prstGeom>
        </p:spPr>
        <p:txBody>
          <a:bodyPr/>
          <a:lstStyle/>
          <a:p>
            <a:pPr lvl="0">
              <a:defRPr sz="1800"/>
            </a:pPr>
            <a:r>
              <a:rPr sz="4400"/>
              <a:t>The Strength of Weak Ties</a:t>
            </a:r>
          </a:p>
        </p:txBody>
      </p:sp>
      <p:sp>
        <p:nvSpPr>
          <p:cNvPr id="200" name="Shape 200"/>
          <p:cNvSpPr/>
          <p:nvPr>
            <p:ph type="body" idx="1"/>
          </p:nvPr>
        </p:nvSpPr>
        <p:spPr>
          <a:xfrm>
            <a:off x="457200" y="1600200"/>
            <a:ext cx="8229600" cy="4525963"/>
          </a:xfrm>
          <a:prstGeom prst="rect">
            <a:avLst/>
          </a:prstGeom>
        </p:spPr>
        <p:txBody>
          <a:bodyPr/>
          <a:lstStyle/>
          <a:p>
            <a:pPr lvl="0"/>
          </a:p>
        </p:txBody>
      </p:sp>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title"/>
          </p:nvPr>
        </p:nvSpPr>
        <p:spPr>
          <a:xfrm>
            <a:off x="457200" y="274638"/>
            <a:ext cx="8229600" cy="1143001"/>
          </a:xfrm>
          <a:prstGeom prst="rect">
            <a:avLst/>
          </a:prstGeom>
        </p:spPr>
        <p:txBody>
          <a:bodyPr/>
          <a:lstStyle/>
          <a:p>
            <a:pPr lvl="0">
              <a:defRPr sz="1800"/>
            </a:pPr>
            <a:r>
              <a:rPr sz="4400"/>
              <a:t>Global Metrics</a:t>
            </a:r>
          </a:p>
        </p:txBody>
      </p:sp>
      <p:sp>
        <p:nvSpPr>
          <p:cNvPr id="203" name="Shape 203"/>
          <p:cNvSpPr/>
          <p:nvPr>
            <p:ph type="body" idx="1"/>
          </p:nvPr>
        </p:nvSpPr>
        <p:spPr>
          <a:xfrm>
            <a:off x="457200" y="1600200"/>
            <a:ext cx="8229600" cy="4525963"/>
          </a:xfrm>
          <a:prstGeom prst="rect">
            <a:avLst/>
          </a:prstGeom>
        </p:spPr>
        <p:txBody>
          <a:bodyPr/>
          <a:lstStyle/>
          <a:p>
            <a:pPr lvl="0">
              <a:defRPr sz="1800"/>
            </a:pPr>
            <a:r>
              <a:rPr sz="3200"/>
              <a:t>Global metrics require considerable computational power, and ‘whole’ network data</a:t>
            </a:r>
            <a:endParaRPr sz="3200"/>
          </a:p>
          <a:p>
            <a:pPr lvl="0">
              <a:defRPr sz="1800"/>
            </a:pPr>
            <a:r>
              <a:rPr sz="3200"/>
              <a:t>Density is the proportion of connections that exist out of all possible connections</a:t>
            </a:r>
            <a:endParaRPr sz="3200"/>
          </a:p>
          <a:p>
            <a:pPr lvl="0">
              <a:defRPr sz="1800"/>
            </a:pPr>
            <a:r>
              <a:rPr sz="3200"/>
              <a:t>Average degree is the average number of connections that each node has to their partners</a:t>
            </a:r>
          </a:p>
        </p:txBody>
      </p:sp>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title"/>
          </p:nvPr>
        </p:nvSpPr>
        <p:spPr>
          <a:xfrm>
            <a:off x="457200" y="274638"/>
            <a:ext cx="8229600" cy="1143001"/>
          </a:xfrm>
          <a:prstGeom prst="rect">
            <a:avLst/>
          </a:prstGeom>
        </p:spPr>
        <p:txBody>
          <a:bodyPr/>
          <a:lstStyle/>
          <a:p>
            <a:pPr lvl="0">
              <a:defRPr sz="1800"/>
            </a:pPr>
            <a:r>
              <a:rPr sz="4400"/>
              <a:t>Global metrics (cont.)</a:t>
            </a:r>
          </a:p>
        </p:txBody>
      </p:sp>
      <p:sp>
        <p:nvSpPr>
          <p:cNvPr id="206" name="Shape 206"/>
          <p:cNvSpPr/>
          <p:nvPr>
            <p:ph type="body" idx="1"/>
          </p:nvPr>
        </p:nvSpPr>
        <p:spPr>
          <a:xfrm>
            <a:off x="457200" y="1600200"/>
            <a:ext cx="8229600" cy="4525963"/>
          </a:xfrm>
          <a:prstGeom prst="rect">
            <a:avLst/>
          </a:prstGeom>
        </p:spPr>
        <p:txBody>
          <a:bodyPr/>
          <a:lstStyle/>
          <a:p>
            <a:pPr lvl="0" marL="336042" indent="-336042" defTabSz="896111">
              <a:spcBef>
                <a:spcPts val="600"/>
              </a:spcBef>
              <a:defRPr sz="1800"/>
            </a:pPr>
            <a:r>
              <a:rPr sz="2842"/>
              <a:t>Degree centrality is a measure of how centralised the network is around a small proportion of nodes</a:t>
            </a:r>
            <a:endParaRPr sz="2842"/>
          </a:p>
          <a:p>
            <a:pPr lvl="0" marL="336042" indent="-336042" defTabSz="896111">
              <a:spcBef>
                <a:spcPts val="600"/>
              </a:spcBef>
              <a:defRPr sz="1800"/>
            </a:pPr>
            <a:r>
              <a:rPr sz="2842"/>
              <a:t>Betweenness measures how frequently the same nodes appear on the paths between nodes</a:t>
            </a:r>
            <a:endParaRPr sz="2842"/>
          </a:p>
          <a:p>
            <a:pPr lvl="0" marL="336042" indent="-336042" defTabSz="896111">
              <a:spcBef>
                <a:spcPts val="600"/>
              </a:spcBef>
              <a:defRPr sz="1800"/>
            </a:pPr>
            <a:r>
              <a:rPr sz="2842"/>
              <a:t>Closeness measures how well connected the network  is on average</a:t>
            </a:r>
            <a:endParaRPr sz="2842"/>
          </a:p>
          <a:p>
            <a:pPr lvl="0" marL="336042" indent="-336042" defTabSz="896111">
              <a:spcBef>
                <a:spcPts val="600"/>
              </a:spcBef>
              <a:defRPr sz="1800"/>
            </a:pPr>
            <a:r>
              <a:rPr sz="2842"/>
              <a:t>The cohesion measures indicate how tight knit the network is, in sub-groupings and as a whole</a:t>
            </a:r>
          </a:p>
        </p:txBody>
      </p:sp>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title"/>
          </p:nvPr>
        </p:nvSpPr>
        <p:spPr>
          <a:xfrm>
            <a:off x="457200" y="274638"/>
            <a:ext cx="8229600" cy="1143001"/>
          </a:xfrm>
          <a:prstGeom prst="rect">
            <a:avLst/>
          </a:prstGeom>
        </p:spPr>
        <p:txBody>
          <a:bodyPr/>
          <a:lstStyle>
            <a:lvl1pPr>
              <a:defRPr sz="3900"/>
            </a:lvl1pPr>
          </a:lstStyle>
          <a:p>
            <a:pPr lvl="0">
              <a:defRPr sz="1800"/>
            </a:pPr>
            <a:r>
              <a:rPr sz="3900"/>
              <a:t>Analyse your organisational network</a:t>
            </a:r>
          </a:p>
        </p:txBody>
      </p:sp>
      <p:sp>
        <p:nvSpPr>
          <p:cNvPr id="209" name="Shape 209"/>
          <p:cNvSpPr/>
          <p:nvPr>
            <p:ph type="body" idx="1"/>
          </p:nvPr>
        </p:nvSpPr>
        <p:spPr>
          <a:xfrm>
            <a:off x="457200" y="1600200"/>
            <a:ext cx="8229600" cy="4525963"/>
          </a:xfrm>
          <a:prstGeom prst="rect">
            <a:avLst/>
          </a:prstGeom>
        </p:spPr>
        <p:txBody>
          <a:bodyPr/>
          <a:lstStyle/>
          <a:p>
            <a:pPr lvl="0"/>
          </a:p>
        </p:txBody>
      </p:sp>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title"/>
          </p:nvPr>
        </p:nvSpPr>
        <p:spPr>
          <a:xfrm>
            <a:off x="457200" y="274638"/>
            <a:ext cx="8229600" cy="1143001"/>
          </a:xfrm>
          <a:prstGeom prst="rect">
            <a:avLst/>
          </a:prstGeom>
        </p:spPr>
        <p:txBody>
          <a:bodyPr/>
          <a:lstStyle/>
          <a:p>
            <a:pPr lvl="0">
              <a:defRPr sz="1800"/>
            </a:pPr>
            <a:r>
              <a:rPr sz="4400"/>
              <a:t>For tomorrow</a:t>
            </a:r>
          </a:p>
        </p:txBody>
      </p:sp>
      <p:sp>
        <p:nvSpPr>
          <p:cNvPr id="212" name="Shape 212"/>
          <p:cNvSpPr/>
          <p:nvPr>
            <p:ph type="body" idx="1"/>
          </p:nvPr>
        </p:nvSpPr>
        <p:spPr>
          <a:xfrm>
            <a:off x="457200" y="1600200"/>
            <a:ext cx="4038600" cy="4525963"/>
          </a:xfrm>
          <a:prstGeom prst="rect">
            <a:avLst/>
          </a:prstGeom>
        </p:spPr>
        <p:txBody>
          <a:bodyPr/>
          <a:lstStyle/>
          <a:p>
            <a:pPr lvl="0" marL="342900" indent="-342900">
              <a:lnSpc>
                <a:spcPct val="80000"/>
              </a:lnSpc>
              <a:defRPr sz="1800"/>
            </a:pPr>
            <a:r>
              <a:rPr sz="2500"/>
              <a:t>Tomorrow’s first session involves organisational process flow charts like these </a:t>
            </a:r>
            <a:r>
              <a:rPr sz="2500">
                <a:latin typeface="+mn-lt"/>
                <a:ea typeface="+mn-ea"/>
                <a:cs typeface="+mn-cs"/>
                <a:sym typeface="Helvetica"/>
              </a:rPr>
              <a:t></a:t>
            </a:r>
            <a:endParaRPr sz="2500"/>
          </a:p>
          <a:p>
            <a:pPr lvl="0" marL="342900" indent="-342900">
              <a:lnSpc>
                <a:spcPct val="80000"/>
              </a:lnSpc>
              <a:defRPr sz="1800"/>
            </a:pPr>
            <a:r>
              <a:rPr sz="2500"/>
              <a:t>Given the focus on real world examples, it would be very helpful if you had one of these from your own area for use tomorrow</a:t>
            </a:r>
            <a:endParaRPr sz="2500"/>
          </a:p>
          <a:p>
            <a:pPr lvl="0" marL="342900" indent="-342900">
              <a:lnSpc>
                <a:spcPct val="80000"/>
              </a:lnSpc>
              <a:defRPr sz="1800"/>
            </a:pPr>
            <a:r>
              <a:rPr sz="2500"/>
              <a:t>No engineering flow charts!</a:t>
            </a:r>
          </a:p>
        </p:txBody>
      </p:sp>
      <p:pic>
        <p:nvPicPr>
          <p:cNvPr id="213" name="image27.png"/>
          <p:cNvPicPr/>
          <p:nvPr/>
        </p:nvPicPr>
        <p:blipFill>
          <a:blip r:embed="rId2">
            <a:extLst/>
          </a:blip>
          <a:stretch>
            <a:fillRect/>
          </a:stretch>
        </p:blipFill>
        <p:spPr>
          <a:xfrm>
            <a:off x="4648200" y="2347266"/>
            <a:ext cx="4038600" cy="3031832"/>
          </a:xfrm>
          <a:prstGeom prst="rect">
            <a:avLst/>
          </a:prstGeom>
          <a:ln w="12700">
            <a:miter lim="400000"/>
          </a:ln>
        </p:spPr>
      </p:pic>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p:nvPr>
        </p:nvSpPr>
        <p:spPr>
          <a:xfrm>
            <a:off x="685800" y="2130425"/>
            <a:ext cx="7772400" cy="1470025"/>
          </a:xfrm>
          <a:prstGeom prst="rect">
            <a:avLst/>
          </a:prstGeom>
        </p:spPr>
        <p:txBody>
          <a:bodyPr/>
          <a:lstStyle/>
          <a:p>
            <a:pPr lvl="0">
              <a:defRPr sz="1800"/>
            </a:pPr>
            <a:r>
              <a:rPr sz="4400"/>
              <a:t>Organisational Process Mapping</a:t>
            </a:r>
          </a:p>
        </p:txBody>
      </p:sp>
      <p:sp>
        <p:nvSpPr>
          <p:cNvPr id="216" name="Shape 216"/>
          <p:cNvSpPr/>
          <p:nvPr>
            <p:ph type="body" idx="1"/>
          </p:nvPr>
        </p:nvSpPr>
        <p:spPr>
          <a:xfrm>
            <a:off x="1371600" y="3886200"/>
            <a:ext cx="6400800" cy="1752600"/>
          </a:xfrm>
          <a:prstGeom prst="rect">
            <a:avLst/>
          </a:prstGeom>
        </p:spPr>
        <p:txBody>
          <a:bodyPr/>
          <a:lstStyle/>
          <a:p>
            <a:pPr lvl="0">
              <a:defRPr sz="1800">
                <a:solidFill>
                  <a:srgbClr val="000000"/>
                </a:solidFill>
              </a:defRPr>
            </a:pPr>
            <a:r>
              <a:rPr sz="3200">
                <a:solidFill>
                  <a:srgbClr val="888888"/>
                </a:solidFill>
              </a:rPr>
              <a:t>Session 3</a:t>
            </a:r>
          </a:p>
        </p:txBody>
      </p:sp>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title"/>
          </p:nvPr>
        </p:nvSpPr>
        <p:spPr>
          <a:xfrm>
            <a:off x="457200" y="274638"/>
            <a:ext cx="8229600" cy="1143001"/>
          </a:xfrm>
          <a:prstGeom prst="rect">
            <a:avLst/>
          </a:prstGeom>
        </p:spPr>
        <p:txBody>
          <a:bodyPr/>
          <a:lstStyle/>
          <a:p>
            <a:pPr lvl="0">
              <a:defRPr sz="1800"/>
            </a:pPr>
            <a:r>
              <a:rPr sz="4400"/>
              <a:t>Session 3 Overview</a:t>
            </a:r>
          </a:p>
        </p:txBody>
      </p:sp>
      <p:sp>
        <p:nvSpPr>
          <p:cNvPr id="219" name="Shape 219"/>
          <p:cNvSpPr/>
          <p:nvPr>
            <p:ph type="body" idx="1"/>
          </p:nvPr>
        </p:nvSpPr>
        <p:spPr>
          <a:xfrm>
            <a:off x="457200" y="1600200"/>
            <a:ext cx="8229600" cy="4525963"/>
          </a:xfrm>
          <a:prstGeom prst="rect">
            <a:avLst/>
          </a:prstGeom>
        </p:spPr>
        <p:txBody>
          <a:bodyPr/>
          <a:lstStyle/>
          <a:p>
            <a:pPr lvl="0">
              <a:defRPr sz="1800"/>
            </a:pPr>
            <a:r>
              <a:rPr sz="3200"/>
              <a:t>Process flow charts</a:t>
            </a:r>
            <a:endParaRPr sz="3200"/>
          </a:p>
          <a:p>
            <a:pPr lvl="1" marL="742950" indent="-285750">
              <a:spcBef>
                <a:spcPts val="600"/>
              </a:spcBef>
              <a:defRPr sz="1800"/>
            </a:pPr>
            <a:r>
              <a:rPr sz="2800"/>
              <a:t>The embodiment of organisational processes</a:t>
            </a:r>
            <a:endParaRPr sz="2800"/>
          </a:p>
          <a:p>
            <a:pPr lvl="0">
              <a:defRPr sz="1800"/>
            </a:pPr>
            <a:r>
              <a:rPr sz="3200"/>
              <a:t>Mapping a process network</a:t>
            </a:r>
            <a:endParaRPr sz="3200"/>
          </a:p>
          <a:p>
            <a:pPr lvl="0">
              <a:defRPr sz="1800"/>
            </a:pPr>
            <a:r>
              <a:rPr sz="3200"/>
              <a:t>Diagnosing process network issues</a:t>
            </a:r>
            <a:endParaRPr sz="3200"/>
          </a:p>
          <a:p>
            <a:pPr lvl="1" marL="742950" indent="-285750">
              <a:spcBef>
                <a:spcPts val="600"/>
              </a:spcBef>
              <a:defRPr sz="1800"/>
            </a:pPr>
            <a:r>
              <a:rPr sz="2800"/>
              <a:t>Using process flow models and </a:t>
            </a:r>
            <a:endParaRPr sz="2800"/>
          </a:p>
          <a:p>
            <a:pPr lvl="0">
              <a:defRPr sz="1800"/>
            </a:pPr>
            <a:r>
              <a:rPr sz="3200"/>
              <a:t>Analysing process network</a:t>
            </a:r>
          </a:p>
        </p:txBody>
      </p:sp>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title"/>
          </p:nvPr>
        </p:nvSpPr>
        <p:spPr>
          <a:xfrm>
            <a:off x="457200" y="274638"/>
            <a:ext cx="8229600" cy="1143001"/>
          </a:xfrm>
          <a:prstGeom prst="rect">
            <a:avLst/>
          </a:prstGeom>
        </p:spPr>
        <p:txBody>
          <a:bodyPr/>
          <a:lstStyle/>
          <a:p>
            <a:pPr lvl="0">
              <a:defRPr sz="1800"/>
            </a:pPr>
            <a:r>
              <a:rPr sz="4400"/>
              <a:t>Process flow</a:t>
            </a:r>
          </a:p>
        </p:txBody>
      </p:sp>
      <p:sp>
        <p:nvSpPr>
          <p:cNvPr id="222" name="Shape 222"/>
          <p:cNvSpPr/>
          <p:nvPr>
            <p:ph type="body" idx="1"/>
          </p:nvPr>
        </p:nvSpPr>
        <p:spPr>
          <a:xfrm>
            <a:off x="457200" y="1600200"/>
            <a:ext cx="8229600" cy="4525963"/>
          </a:xfrm>
          <a:prstGeom prst="rect">
            <a:avLst/>
          </a:prstGeom>
        </p:spPr>
        <p:txBody>
          <a:bodyPr/>
          <a:lstStyle/>
          <a:p>
            <a:pPr lvl="0" marL="332613" indent="-332613" defTabSz="886968">
              <a:defRPr sz="1800"/>
            </a:pPr>
            <a:r>
              <a:rPr sz="3104"/>
              <a:t>“A method of visually documenting the stages involved in performing a certain business procedure. A type of process flow popular among business managers might take the form of flow charts that show inputs or information requests, followed by each of the steps required to create deliverable outputs such as products or services from the inputs”</a:t>
            </a:r>
            <a:r>
              <a:rPr baseline="29938" sz="3104"/>
              <a:t>1</a:t>
            </a:r>
            <a:endParaRPr sz="3104"/>
          </a:p>
          <a:p>
            <a:pPr lvl="2" marL="1053274" indent="-166306" defTabSz="886968">
              <a:spcBef>
                <a:spcPts val="400"/>
              </a:spcBef>
              <a:buFont typeface="Trebuchet MS"/>
              <a:buChar char="¹"/>
              <a:defRPr sz="1800"/>
            </a:pPr>
            <a:r>
              <a:rPr sz="1746"/>
              <a:t>http://www.businessdictionary.com/definition/process-flow.html.</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p:nvPr>
        </p:nvSpPr>
        <p:spPr>
          <a:xfrm>
            <a:off x="457200" y="274638"/>
            <a:ext cx="8229600" cy="1143001"/>
          </a:xfrm>
          <a:prstGeom prst="rect">
            <a:avLst/>
          </a:prstGeom>
        </p:spPr>
        <p:txBody>
          <a:bodyPr/>
          <a:lstStyle/>
          <a:p>
            <a:pPr lvl="0">
              <a:defRPr sz="1800"/>
            </a:pPr>
            <a:r>
              <a:rPr sz="4400"/>
              <a:t>Features of SNA	</a:t>
            </a:r>
          </a:p>
        </p:txBody>
      </p:sp>
      <p:sp>
        <p:nvSpPr>
          <p:cNvPr id="70" name="Shape 70"/>
          <p:cNvSpPr/>
          <p:nvPr>
            <p:ph type="body" idx="1"/>
          </p:nvPr>
        </p:nvSpPr>
        <p:spPr>
          <a:xfrm>
            <a:off x="457200" y="1600200"/>
            <a:ext cx="8229600" cy="4525963"/>
          </a:xfrm>
          <a:prstGeom prst="rect">
            <a:avLst/>
          </a:prstGeom>
        </p:spPr>
        <p:txBody>
          <a:bodyPr/>
          <a:lstStyle/>
          <a:p>
            <a:pPr lvl="0">
              <a:defRPr sz="1800"/>
            </a:pPr>
            <a:r>
              <a:rPr sz="3200"/>
              <a:t>SNA is motivated by a structural intuition based on ties linking social actors</a:t>
            </a:r>
            <a:endParaRPr sz="3200"/>
          </a:p>
          <a:p>
            <a:pPr lvl="0">
              <a:defRPr sz="1800"/>
            </a:pPr>
            <a:r>
              <a:rPr sz="3200"/>
              <a:t>Grounded in systematic empirical* data</a:t>
            </a:r>
            <a:endParaRPr sz="3200"/>
          </a:p>
          <a:p>
            <a:pPr lvl="0">
              <a:defRPr sz="1800"/>
            </a:pPr>
            <a:r>
              <a:rPr sz="3200"/>
              <a:t>Draws heavily on graphic imagery</a:t>
            </a:r>
            <a:endParaRPr sz="3200"/>
          </a:p>
          <a:p>
            <a:pPr lvl="0">
              <a:defRPr sz="1800"/>
            </a:pPr>
            <a:r>
              <a:rPr sz="3200"/>
              <a:t>Relies on the use of mathematical and/or computational model (Freeman 2004: 3)</a:t>
            </a:r>
          </a:p>
        </p:txBody>
      </p:sp>
    </p:spTree>
  </p:cSld>
  <p:clrMapOvr>
    <a:masterClrMapping/>
  </p:clrMapOvr>
  <p:transitio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title"/>
          </p:nvPr>
        </p:nvSpPr>
        <p:spPr>
          <a:xfrm>
            <a:off x="457200" y="274638"/>
            <a:ext cx="8229600" cy="1143001"/>
          </a:xfrm>
          <a:prstGeom prst="rect">
            <a:avLst/>
          </a:prstGeom>
        </p:spPr>
        <p:txBody>
          <a:bodyPr/>
          <a:lstStyle/>
          <a:p>
            <a:pPr lvl="0">
              <a:defRPr sz="1800"/>
            </a:pPr>
            <a:r>
              <a:rPr sz="4400"/>
              <a:t>Process flow examples</a:t>
            </a:r>
          </a:p>
        </p:txBody>
      </p:sp>
      <p:pic>
        <p:nvPicPr>
          <p:cNvPr id="225" name="image28.gif" descr="Creation and Operation of Proposed Privacy Policy Office.gif"/>
          <p:cNvPicPr/>
          <p:nvPr/>
        </p:nvPicPr>
        <p:blipFill>
          <a:blip r:embed="rId2">
            <a:extLst/>
          </a:blip>
          <a:stretch>
            <a:fillRect/>
          </a:stretch>
        </p:blipFill>
        <p:spPr>
          <a:xfrm>
            <a:off x="395536" y="1556791"/>
            <a:ext cx="4176465" cy="4680522"/>
          </a:xfrm>
          <a:prstGeom prst="rect">
            <a:avLst/>
          </a:prstGeom>
          <a:ln w="12700">
            <a:miter lim="400000"/>
          </a:ln>
        </p:spPr>
      </p:pic>
      <p:pic>
        <p:nvPicPr>
          <p:cNvPr id="226" name="image29.gif" descr="h-00100010000_image002.gif"/>
          <p:cNvPicPr/>
          <p:nvPr/>
        </p:nvPicPr>
        <p:blipFill>
          <a:blip r:embed="rId3">
            <a:extLst/>
          </a:blip>
          <a:stretch>
            <a:fillRect/>
          </a:stretch>
        </p:blipFill>
        <p:spPr>
          <a:xfrm>
            <a:off x="4648200" y="1628799"/>
            <a:ext cx="4038600" cy="4536506"/>
          </a:xfrm>
          <a:prstGeom prst="rect">
            <a:avLst/>
          </a:prstGeom>
          <a:ln w="12700">
            <a:miter lim="400000"/>
          </a:ln>
        </p:spPr>
      </p:pic>
    </p:spTree>
  </p:cSld>
  <p:clrMapOvr>
    <a:masterClrMapping/>
  </p:clrMapOvr>
  <p:transitio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title"/>
          </p:nvPr>
        </p:nvSpPr>
        <p:spPr>
          <a:xfrm>
            <a:off x="457200" y="274638"/>
            <a:ext cx="8229600" cy="1143001"/>
          </a:xfrm>
          <a:prstGeom prst="rect">
            <a:avLst/>
          </a:prstGeom>
        </p:spPr>
        <p:txBody>
          <a:bodyPr/>
          <a:lstStyle/>
          <a:p>
            <a:pPr lvl="0">
              <a:defRPr sz="1800"/>
            </a:pPr>
            <a:r>
              <a:rPr sz="4400"/>
              <a:t>The process flow embodied</a:t>
            </a:r>
          </a:p>
        </p:txBody>
      </p:sp>
      <p:sp>
        <p:nvSpPr>
          <p:cNvPr id="229" name="Shape 229"/>
          <p:cNvSpPr/>
          <p:nvPr>
            <p:ph type="body" idx="1"/>
          </p:nvPr>
        </p:nvSpPr>
        <p:spPr>
          <a:xfrm>
            <a:off x="457200" y="1600200"/>
            <a:ext cx="4038600" cy="4853136"/>
          </a:xfrm>
          <a:prstGeom prst="rect">
            <a:avLst/>
          </a:prstGeom>
        </p:spPr>
        <p:txBody>
          <a:bodyPr/>
          <a:lstStyle/>
          <a:p>
            <a:pPr lvl="0" marL="342900" indent="-342900">
              <a:lnSpc>
                <a:spcPct val="90000"/>
              </a:lnSpc>
              <a:defRPr sz="1800"/>
            </a:pPr>
            <a:r>
              <a:rPr sz="2500"/>
              <a:t>The process “flow” is the flow of information</a:t>
            </a:r>
            <a:endParaRPr sz="2500"/>
          </a:p>
          <a:p>
            <a:pPr lvl="0" marL="342900" indent="-342900">
              <a:lnSpc>
                <a:spcPct val="90000"/>
              </a:lnSpc>
              <a:defRPr sz="1800"/>
            </a:pPr>
            <a:r>
              <a:rPr sz="2500"/>
              <a:t>The processes in an organisational flow chart require human agency</a:t>
            </a:r>
            <a:endParaRPr sz="2500"/>
          </a:p>
          <a:p>
            <a:pPr lvl="0" marL="342900" indent="-342900">
              <a:lnSpc>
                <a:spcPct val="90000"/>
              </a:lnSpc>
              <a:defRPr sz="1800"/>
            </a:pPr>
            <a:r>
              <a:rPr sz="2500"/>
              <a:t>Each node in the network may represent numerous people</a:t>
            </a:r>
            <a:endParaRPr sz="2500"/>
          </a:p>
          <a:p>
            <a:pPr lvl="0" marL="342900" indent="-342900">
              <a:lnSpc>
                <a:spcPct val="90000"/>
              </a:lnSpc>
              <a:defRPr sz="1800"/>
            </a:pPr>
            <a:r>
              <a:rPr sz="2500"/>
              <a:t>Multiple nodes in a network might be the responsibility of one person</a:t>
            </a:r>
          </a:p>
        </p:txBody>
      </p:sp>
      <p:pic>
        <p:nvPicPr>
          <p:cNvPr id="230" name="image30.jpeg" descr="committees.jpg"/>
          <p:cNvPicPr/>
          <p:nvPr/>
        </p:nvPicPr>
        <p:blipFill>
          <a:blip r:embed="rId2">
            <a:extLst/>
          </a:blip>
          <a:stretch>
            <a:fillRect/>
          </a:stretch>
        </p:blipFill>
        <p:spPr>
          <a:xfrm>
            <a:off x="4572000" y="1844824"/>
            <a:ext cx="4392489" cy="3960441"/>
          </a:xfrm>
          <a:prstGeom prst="rect">
            <a:avLst/>
          </a:prstGeom>
          <a:ln w="12700">
            <a:miter lim="400000"/>
          </a:ln>
        </p:spPr>
      </p:pic>
    </p:spTree>
  </p:cSld>
  <p:clrMapOvr>
    <a:masterClrMapping/>
  </p:clrMapOvr>
  <p:transitio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ph type="title"/>
          </p:nvPr>
        </p:nvSpPr>
        <p:spPr>
          <a:xfrm>
            <a:off x="457200" y="274638"/>
            <a:ext cx="8229600" cy="1143001"/>
          </a:xfrm>
          <a:prstGeom prst="rect">
            <a:avLst/>
          </a:prstGeom>
        </p:spPr>
        <p:txBody>
          <a:bodyPr/>
          <a:lstStyle/>
          <a:p>
            <a:pPr lvl="0">
              <a:defRPr sz="1800"/>
            </a:pPr>
            <a:r>
              <a:rPr sz="4400"/>
              <a:t>Problems with process flows</a:t>
            </a:r>
          </a:p>
        </p:txBody>
      </p:sp>
      <p:sp>
        <p:nvSpPr>
          <p:cNvPr id="233" name="Shape 233"/>
          <p:cNvSpPr/>
          <p:nvPr>
            <p:ph type="body" idx="1"/>
          </p:nvPr>
        </p:nvSpPr>
        <p:spPr>
          <a:xfrm>
            <a:off x="457200" y="1600200"/>
            <a:ext cx="8229600" cy="4525963"/>
          </a:xfrm>
          <a:prstGeom prst="rect">
            <a:avLst/>
          </a:prstGeom>
        </p:spPr>
        <p:txBody>
          <a:bodyPr/>
          <a:lstStyle/>
          <a:p>
            <a:pPr lvl="0" marL="332613" indent="-332613" defTabSz="886968">
              <a:lnSpc>
                <a:spcPct val="90000"/>
              </a:lnSpc>
              <a:spcBef>
                <a:spcPts val="600"/>
              </a:spcBef>
              <a:defRPr sz="1800"/>
            </a:pPr>
            <a:r>
              <a:rPr sz="2813"/>
              <a:t>Organisational process flows are often designed to fit into existing organisational structures, with all the problems that entails</a:t>
            </a:r>
            <a:endParaRPr sz="2813"/>
          </a:p>
          <a:p>
            <a:pPr lvl="0" marL="332613" indent="-332613" defTabSz="886968">
              <a:lnSpc>
                <a:spcPct val="90000"/>
              </a:lnSpc>
              <a:spcBef>
                <a:spcPts val="600"/>
              </a:spcBef>
              <a:defRPr sz="1800"/>
            </a:pPr>
            <a:r>
              <a:rPr sz="2813"/>
              <a:t>Organisational process flows may not be updated when organisational structures are altered</a:t>
            </a:r>
            <a:endParaRPr sz="2813"/>
          </a:p>
          <a:p>
            <a:pPr lvl="0" marL="332613" indent="-332613" defTabSz="886968">
              <a:lnSpc>
                <a:spcPct val="90000"/>
              </a:lnSpc>
              <a:spcBef>
                <a:spcPts val="600"/>
              </a:spcBef>
              <a:defRPr sz="1800"/>
            </a:pPr>
            <a:r>
              <a:rPr sz="2813"/>
              <a:t>The individuals responsible for the processes may not be clearly identified or identifiable</a:t>
            </a:r>
            <a:endParaRPr sz="2813"/>
          </a:p>
          <a:p>
            <a:pPr lvl="0" marL="332613" indent="-332613" defTabSz="886968">
              <a:lnSpc>
                <a:spcPct val="90000"/>
              </a:lnSpc>
              <a:spcBef>
                <a:spcPts val="600"/>
              </a:spcBef>
              <a:defRPr sz="1800"/>
            </a:pPr>
            <a:r>
              <a:rPr sz="2813"/>
              <a:t>The processes involved are not necessarily linear or isolated, but require coordination with other aspects in order to function properly</a:t>
            </a:r>
          </a:p>
        </p:txBody>
      </p:sp>
    </p:spTree>
  </p:cSld>
  <p:clrMapOvr>
    <a:masterClrMapping/>
  </p:clrMapOvr>
  <p:transitio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ph type="title"/>
          </p:nvPr>
        </p:nvSpPr>
        <p:spPr>
          <a:xfrm>
            <a:off x="457200" y="274638"/>
            <a:ext cx="8229600" cy="1143001"/>
          </a:xfrm>
          <a:prstGeom prst="rect">
            <a:avLst/>
          </a:prstGeom>
        </p:spPr>
        <p:txBody>
          <a:bodyPr/>
          <a:lstStyle>
            <a:lvl1pPr defTabSz="905255">
              <a:defRPr sz="3564"/>
            </a:lvl1pPr>
          </a:lstStyle>
          <a:p>
            <a:pPr lvl="0">
              <a:defRPr sz="1800"/>
            </a:pPr>
            <a:r>
              <a:rPr sz="3564"/>
              <a:t>Integrated Strategic Asset Management Framework</a:t>
            </a:r>
          </a:p>
        </p:txBody>
      </p:sp>
      <p:sp>
        <p:nvSpPr>
          <p:cNvPr id="236" name="Shape 236"/>
          <p:cNvSpPr/>
          <p:nvPr>
            <p:ph type="body" idx="1"/>
          </p:nvPr>
        </p:nvSpPr>
        <p:spPr>
          <a:xfrm>
            <a:off x="467543" y="1700808"/>
            <a:ext cx="4038601" cy="4968553"/>
          </a:xfrm>
          <a:prstGeom prst="rect">
            <a:avLst/>
          </a:prstGeom>
        </p:spPr>
        <p:txBody>
          <a:bodyPr/>
          <a:lstStyle/>
          <a:p>
            <a:pPr lvl="0" marL="332613" indent="-332613" defTabSz="886968">
              <a:spcBef>
                <a:spcPts val="400"/>
              </a:spcBef>
              <a:buSzTx/>
              <a:buNone/>
              <a:defRPr sz="1800"/>
            </a:pPr>
            <a:r>
              <a:rPr sz="1746"/>
              <a:t>The ISAM Framework maps out the processes of asset management</a:t>
            </a:r>
            <a:endParaRPr sz="1746"/>
          </a:p>
          <a:p>
            <a:pPr lvl="0" marL="332613" indent="-332613" defTabSz="886968">
              <a:spcBef>
                <a:spcPts val="400"/>
              </a:spcBef>
              <a:buSzTx/>
              <a:buNone/>
              <a:defRPr sz="1800"/>
            </a:pPr>
            <a:r>
              <a:rPr sz="1746"/>
              <a:t>At the top are the external functions that provide context for asset management, such as community consultation (in Blue)</a:t>
            </a:r>
            <a:endParaRPr sz="1746"/>
          </a:p>
          <a:p>
            <a:pPr lvl="0" marL="332613" indent="-332613" defTabSz="886968">
              <a:spcBef>
                <a:spcPts val="400"/>
              </a:spcBef>
              <a:buSzTx/>
              <a:buNone/>
              <a:defRPr sz="1800"/>
            </a:pPr>
            <a:r>
              <a:rPr sz="1746"/>
              <a:t>At the centre are the ‘core’ processes involved in planning, such as the development of strategies (in Green)</a:t>
            </a:r>
            <a:endParaRPr sz="1746"/>
          </a:p>
          <a:p>
            <a:pPr lvl="0" marL="332613" indent="-332613" defTabSz="886968">
              <a:spcBef>
                <a:spcPts val="400"/>
              </a:spcBef>
              <a:buSzTx/>
              <a:buNone/>
              <a:defRPr sz="1800"/>
            </a:pPr>
            <a:r>
              <a:rPr sz="1746"/>
              <a:t>At the bottom are the recursive processes of service delivery and evaluation (in Yellow)</a:t>
            </a:r>
            <a:endParaRPr sz="1746"/>
          </a:p>
          <a:p>
            <a:pPr lvl="0" marL="332613" indent="-332613" defTabSz="886968">
              <a:spcBef>
                <a:spcPts val="400"/>
              </a:spcBef>
              <a:buSzTx/>
              <a:buNone/>
              <a:defRPr sz="1800"/>
            </a:pPr>
            <a:r>
              <a:rPr sz="1746"/>
              <a:t>On either side are knowledge management and organisational management (in Red), responsible for coordinating the processes of asset management</a:t>
            </a:r>
          </a:p>
        </p:txBody>
      </p:sp>
      <p:pic>
        <p:nvPicPr>
          <p:cNvPr id="237" name="image31.jpeg" descr="Copy of ISAM Framework"/>
          <p:cNvPicPr/>
          <p:nvPr/>
        </p:nvPicPr>
        <p:blipFill>
          <a:blip r:embed="rId2">
            <a:extLst/>
          </a:blip>
          <a:stretch>
            <a:fillRect/>
          </a:stretch>
        </p:blipFill>
        <p:spPr>
          <a:xfrm>
            <a:off x="4788025" y="1600200"/>
            <a:ext cx="3888433" cy="4925144"/>
          </a:xfrm>
          <a:prstGeom prst="rect">
            <a:avLst/>
          </a:prstGeom>
          <a:ln w="12700">
            <a:miter lim="400000"/>
          </a:ln>
        </p:spPr>
      </p:pic>
    </p:spTree>
  </p:cSld>
  <p:clrMapOvr>
    <a:masterClrMapping/>
  </p:clrMapOvr>
  <p:transitio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title"/>
          </p:nvPr>
        </p:nvSpPr>
        <p:spPr>
          <a:xfrm>
            <a:off x="457200" y="274638"/>
            <a:ext cx="8229600" cy="777876"/>
          </a:xfrm>
          <a:prstGeom prst="rect">
            <a:avLst/>
          </a:prstGeom>
        </p:spPr>
        <p:txBody>
          <a:bodyPr/>
          <a:lstStyle>
            <a:lvl1pPr>
              <a:defRPr sz="4000"/>
            </a:lvl1pPr>
          </a:lstStyle>
          <a:p>
            <a:pPr lvl="0">
              <a:defRPr sz="1800"/>
            </a:pPr>
            <a:r>
              <a:rPr sz="4000"/>
              <a:t>Network Analysis</a:t>
            </a:r>
          </a:p>
        </p:txBody>
      </p:sp>
      <p:sp>
        <p:nvSpPr>
          <p:cNvPr id="240" name="Shape 240"/>
          <p:cNvSpPr/>
          <p:nvPr>
            <p:ph type="body" idx="1"/>
          </p:nvPr>
        </p:nvSpPr>
        <p:spPr>
          <a:xfrm>
            <a:off x="457200" y="1628775"/>
            <a:ext cx="4186238" cy="5040585"/>
          </a:xfrm>
          <a:prstGeom prst="rect">
            <a:avLst/>
          </a:prstGeom>
        </p:spPr>
        <p:txBody>
          <a:bodyPr/>
          <a:lstStyle/>
          <a:p>
            <a:pPr lvl="0" marL="332613" indent="-332613" defTabSz="886968">
              <a:lnSpc>
                <a:spcPct val="90000"/>
              </a:lnSpc>
              <a:spcBef>
                <a:spcPts val="400"/>
              </a:spcBef>
              <a:buSzTx/>
              <a:buNone/>
              <a:defRPr sz="1800"/>
            </a:pPr>
            <a:r>
              <a:rPr sz="1746"/>
              <a:t>The processes of the ISAM framework are presented here as a network map</a:t>
            </a:r>
            <a:endParaRPr sz="1746"/>
          </a:p>
          <a:p>
            <a:pPr lvl="0" marL="332613" indent="-332613" defTabSz="886968">
              <a:lnSpc>
                <a:spcPct val="90000"/>
              </a:lnSpc>
              <a:spcBef>
                <a:spcPts val="400"/>
              </a:spcBef>
              <a:buSzTx/>
              <a:buNone/>
              <a:defRPr sz="1800"/>
            </a:pPr>
            <a:r>
              <a:rPr sz="1746"/>
              <a:t>Each node represents a coordinator for each of the functions of asset management</a:t>
            </a:r>
            <a:endParaRPr sz="1746"/>
          </a:p>
          <a:p>
            <a:pPr lvl="0" marL="332613" indent="-332613" defTabSz="886968">
              <a:lnSpc>
                <a:spcPct val="90000"/>
              </a:lnSpc>
              <a:spcBef>
                <a:spcPts val="400"/>
              </a:spcBef>
              <a:buSzTx/>
              <a:buNone/>
              <a:defRPr sz="1800"/>
            </a:pPr>
            <a:r>
              <a:rPr sz="1746"/>
              <a:t>The ties between the nodes are the relationships that must exist for efficient service delivery – particularly where individuals need to coordinate their areas but aren’t necessarily in the same flow of information</a:t>
            </a:r>
            <a:endParaRPr sz="1746"/>
          </a:p>
          <a:p>
            <a:pPr lvl="0" marL="332613" indent="-332613" defTabSz="886968">
              <a:lnSpc>
                <a:spcPct val="90000"/>
              </a:lnSpc>
              <a:spcBef>
                <a:spcPts val="400"/>
              </a:spcBef>
              <a:buSzTx/>
              <a:buNone/>
              <a:defRPr sz="1800"/>
            </a:pPr>
            <a:r>
              <a:rPr sz="1746"/>
              <a:t>The network map provides a blueprint for an ‘ideal’ model for organisations to use in strategic asset management</a:t>
            </a:r>
            <a:endParaRPr sz="1746"/>
          </a:p>
          <a:p>
            <a:pPr lvl="0" marL="332613" indent="-332613" defTabSz="886968">
              <a:lnSpc>
                <a:spcPct val="90000"/>
              </a:lnSpc>
              <a:spcBef>
                <a:spcPts val="400"/>
              </a:spcBef>
              <a:buSzTx/>
              <a:buNone/>
              <a:defRPr sz="1800"/>
            </a:pPr>
            <a:r>
              <a:rPr sz="1746"/>
              <a:t>The aim is to structure organisational charts and processes in the most efficient manner possible for service delivery</a:t>
            </a:r>
          </a:p>
        </p:txBody>
      </p:sp>
      <p:pic>
        <p:nvPicPr>
          <p:cNvPr id="241" name="image32.jpeg" descr="ISAM Framework"/>
          <p:cNvPicPr/>
          <p:nvPr/>
        </p:nvPicPr>
        <p:blipFill>
          <a:blip r:embed="rId3">
            <a:extLst/>
          </a:blip>
          <a:srcRect l="7591" t="0" r="18979" b="1626"/>
          <a:stretch>
            <a:fillRect/>
          </a:stretch>
        </p:blipFill>
        <p:spPr>
          <a:xfrm>
            <a:off x="4716462" y="1628775"/>
            <a:ext cx="4176713" cy="4321175"/>
          </a:xfrm>
          <a:prstGeom prst="rect">
            <a:avLst/>
          </a:prstGeom>
          <a:ln w="12700">
            <a:miter lim="400000"/>
          </a:ln>
        </p:spPr>
      </p:pic>
    </p:spTree>
  </p:cSld>
  <p:clrMapOvr>
    <a:masterClrMapping/>
  </p:clrMapOvr>
  <p:transitio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title"/>
          </p:nvPr>
        </p:nvSpPr>
        <p:spPr>
          <a:xfrm>
            <a:off x="457199" y="273050"/>
            <a:ext cx="8291515" cy="708025"/>
          </a:xfrm>
          <a:prstGeom prst="rect">
            <a:avLst/>
          </a:prstGeom>
        </p:spPr>
        <p:txBody>
          <a:bodyPr/>
          <a:lstStyle>
            <a:lvl1pPr algn="ctr">
              <a:defRPr b="0" sz="4000"/>
            </a:lvl1pPr>
          </a:lstStyle>
          <a:p>
            <a:pPr lvl="0">
              <a:defRPr sz="1800"/>
            </a:pPr>
            <a:r>
              <a:rPr sz="4000"/>
              <a:t>The ISAM Network</a:t>
            </a:r>
          </a:p>
        </p:txBody>
      </p:sp>
      <p:pic>
        <p:nvPicPr>
          <p:cNvPr id="246" name="image33.jpeg" descr="ISAM Framework Template"/>
          <p:cNvPicPr/>
          <p:nvPr/>
        </p:nvPicPr>
        <p:blipFill>
          <a:blip r:embed="rId2">
            <a:extLst/>
          </a:blip>
          <a:stretch>
            <a:fillRect/>
          </a:stretch>
        </p:blipFill>
        <p:spPr>
          <a:xfrm>
            <a:off x="3575050" y="1341437"/>
            <a:ext cx="5111750" cy="4175126"/>
          </a:xfrm>
          <a:prstGeom prst="rect">
            <a:avLst/>
          </a:prstGeom>
          <a:ln w="12700">
            <a:miter lim="400000"/>
          </a:ln>
        </p:spPr>
      </p:pic>
      <p:sp>
        <p:nvSpPr>
          <p:cNvPr id="247" name="Shape 247"/>
          <p:cNvSpPr/>
          <p:nvPr>
            <p:ph type="body" idx="1"/>
          </p:nvPr>
        </p:nvSpPr>
        <p:spPr>
          <a:xfrm>
            <a:off x="457199" y="1196974"/>
            <a:ext cx="3008315" cy="5400377"/>
          </a:xfrm>
          <a:prstGeom prst="rect">
            <a:avLst/>
          </a:prstGeom>
        </p:spPr>
        <p:txBody>
          <a:bodyPr/>
          <a:lstStyle/>
          <a:p>
            <a:pPr lvl="0" marL="0" indent="0" defTabSz="886968">
              <a:spcBef>
                <a:spcPts val="400"/>
              </a:spcBef>
              <a:buSzTx/>
              <a:buNone/>
              <a:defRPr sz="1800"/>
            </a:pPr>
            <a:r>
              <a:rPr sz="1746"/>
              <a:t>This is a ‘network centred’ representation of an ideal model for asset management.</a:t>
            </a:r>
            <a:endParaRPr sz="1358"/>
          </a:p>
          <a:p>
            <a:pPr lvl="0" marL="0" indent="0" defTabSz="886968">
              <a:spcBef>
                <a:spcPts val="400"/>
              </a:spcBef>
              <a:buSzTx/>
              <a:buNone/>
              <a:defRPr sz="1800"/>
            </a:pPr>
            <a:r>
              <a:rPr sz="1746"/>
              <a:t>This diagram is an ‘ideal’, in which all functions are clearly defined and integrated.</a:t>
            </a:r>
            <a:endParaRPr sz="1358"/>
          </a:p>
          <a:p>
            <a:pPr lvl="0" marL="0" indent="0" defTabSz="886968">
              <a:spcBef>
                <a:spcPts val="400"/>
              </a:spcBef>
              <a:buSzTx/>
              <a:buNone/>
              <a:defRPr sz="1800"/>
            </a:pPr>
            <a:r>
              <a:rPr sz="1746"/>
              <a:t>The network data can be drawn from organisation charts, reporting lines and position descriptions.</a:t>
            </a:r>
            <a:endParaRPr sz="1358"/>
          </a:p>
          <a:p>
            <a:pPr lvl="0" marL="0" indent="0" defTabSz="886968">
              <a:spcBef>
                <a:spcPts val="400"/>
              </a:spcBef>
              <a:buSzTx/>
              <a:buNone/>
              <a:defRPr sz="1800"/>
            </a:pPr>
            <a:r>
              <a:rPr sz="1746"/>
              <a:t>Deviations from this ideal model can be used to diagnose deficiencies and redundancies in the existing processes of asset management within a company, or around a specific project.</a:t>
            </a:r>
          </a:p>
        </p:txBody>
      </p:sp>
    </p:spTree>
  </p:cSld>
  <p:clrMapOvr>
    <a:masterClrMapping/>
  </p:clrMapOvr>
  <p:transitio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title"/>
          </p:nvPr>
        </p:nvSpPr>
        <p:spPr>
          <a:xfrm>
            <a:off x="457200" y="274638"/>
            <a:ext cx="8229600" cy="1143001"/>
          </a:xfrm>
          <a:prstGeom prst="rect">
            <a:avLst/>
          </a:prstGeom>
        </p:spPr>
        <p:txBody>
          <a:bodyPr/>
          <a:lstStyle/>
          <a:p>
            <a:pPr lvl="0">
              <a:defRPr sz="1800"/>
            </a:pPr>
            <a:r>
              <a:rPr sz="4400"/>
              <a:t>Map your own process network</a:t>
            </a:r>
          </a:p>
        </p:txBody>
      </p:sp>
      <p:sp>
        <p:nvSpPr>
          <p:cNvPr id="250" name="Shape 250"/>
          <p:cNvSpPr/>
          <p:nvPr>
            <p:ph type="body" idx="1"/>
          </p:nvPr>
        </p:nvSpPr>
        <p:spPr>
          <a:xfrm>
            <a:off x="457200" y="1600200"/>
            <a:ext cx="8229600" cy="4525963"/>
          </a:xfrm>
          <a:prstGeom prst="rect">
            <a:avLst/>
          </a:prstGeom>
        </p:spPr>
        <p:txBody>
          <a:bodyPr/>
          <a:lstStyle/>
          <a:p>
            <a:pPr lvl="0">
              <a:lnSpc>
                <a:spcPct val="90000"/>
              </a:lnSpc>
              <a:spcBef>
                <a:spcPts val="600"/>
              </a:spcBef>
              <a:defRPr sz="1800"/>
            </a:pPr>
            <a:r>
              <a:rPr sz="2900"/>
              <a:t>Using your own area of expertise, draw up a process map showing the flow of information</a:t>
            </a:r>
            <a:endParaRPr sz="2900"/>
          </a:p>
          <a:p>
            <a:pPr lvl="0">
              <a:lnSpc>
                <a:spcPct val="90000"/>
              </a:lnSpc>
              <a:spcBef>
                <a:spcPts val="600"/>
              </a:spcBef>
              <a:defRPr sz="1800"/>
            </a:pPr>
            <a:r>
              <a:rPr sz="2900"/>
              <a:t>Identify those steps that require a human being to either employ their knowledge, or to make a decision</a:t>
            </a:r>
            <a:endParaRPr sz="2900"/>
          </a:p>
          <a:p>
            <a:pPr lvl="0">
              <a:lnSpc>
                <a:spcPct val="90000"/>
              </a:lnSpc>
              <a:spcBef>
                <a:spcPts val="600"/>
              </a:spcBef>
              <a:defRPr sz="1800"/>
            </a:pPr>
            <a:r>
              <a:rPr sz="2900"/>
              <a:t>Link together those nodes based on the flow of information</a:t>
            </a:r>
            <a:endParaRPr sz="2900"/>
          </a:p>
          <a:p>
            <a:pPr lvl="0">
              <a:lnSpc>
                <a:spcPct val="90000"/>
              </a:lnSpc>
              <a:spcBef>
                <a:spcPts val="600"/>
              </a:spcBef>
              <a:defRPr sz="1800"/>
            </a:pPr>
            <a:r>
              <a:rPr sz="2900"/>
              <a:t>Link together those nodes that need to coordinate their efforts in order to successfully fulfil their function</a:t>
            </a:r>
          </a:p>
        </p:txBody>
      </p:sp>
    </p:spTree>
  </p:cSld>
  <p:clrMapOvr>
    <a:masterClrMapping/>
  </p:clrMapOvr>
  <p:transitio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ph type="title"/>
          </p:nvPr>
        </p:nvSpPr>
        <p:spPr>
          <a:xfrm>
            <a:off x="457199" y="273050"/>
            <a:ext cx="8291515" cy="708025"/>
          </a:xfrm>
          <a:prstGeom prst="rect">
            <a:avLst/>
          </a:prstGeom>
        </p:spPr>
        <p:txBody>
          <a:bodyPr/>
          <a:lstStyle>
            <a:lvl1pPr algn="ctr">
              <a:defRPr b="0" sz="4000"/>
            </a:lvl1pPr>
          </a:lstStyle>
          <a:p>
            <a:pPr lvl="0">
              <a:defRPr sz="1800"/>
            </a:pPr>
            <a:r>
              <a:rPr sz="4000"/>
              <a:t>The ISAM Network</a:t>
            </a:r>
          </a:p>
        </p:txBody>
      </p:sp>
      <p:pic>
        <p:nvPicPr>
          <p:cNvPr id="253" name="image33.jpeg" descr="ISAM Framework Template"/>
          <p:cNvPicPr/>
          <p:nvPr/>
        </p:nvPicPr>
        <p:blipFill>
          <a:blip r:embed="rId2">
            <a:extLst/>
          </a:blip>
          <a:stretch>
            <a:fillRect/>
          </a:stretch>
        </p:blipFill>
        <p:spPr>
          <a:xfrm>
            <a:off x="3575050" y="1341437"/>
            <a:ext cx="5111750" cy="4175126"/>
          </a:xfrm>
          <a:prstGeom prst="rect">
            <a:avLst/>
          </a:prstGeom>
          <a:ln w="12700">
            <a:miter lim="400000"/>
          </a:ln>
        </p:spPr>
      </p:pic>
      <p:sp>
        <p:nvSpPr>
          <p:cNvPr id="254" name="Shape 254"/>
          <p:cNvSpPr/>
          <p:nvPr>
            <p:ph type="body" idx="1"/>
          </p:nvPr>
        </p:nvSpPr>
        <p:spPr>
          <a:xfrm>
            <a:off x="457199" y="1196975"/>
            <a:ext cx="3008315" cy="4929188"/>
          </a:xfrm>
          <a:prstGeom prst="rect">
            <a:avLst/>
          </a:prstGeom>
        </p:spPr>
        <p:txBody>
          <a:bodyPr/>
          <a:lstStyle/>
          <a:p>
            <a:pPr lvl="0" marL="0" indent="0" defTabSz="859536">
              <a:spcBef>
                <a:spcPts val="400"/>
              </a:spcBef>
              <a:buSzTx/>
              <a:buNone/>
              <a:defRPr sz="1800"/>
            </a:pPr>
            <a:r>
              <a:rPr sz="1692"/>
              <a:t>This is a ‘network centred’ representation of an ideal model for asset management.</a:t>
            </a:r>
            <a:endParaRPr sz="1316"/>
          </a:p>
          <a:p>
            <a:pPr lvl="0" marL="0" indent="0" defTabSz="859536">
              <a:spcBef>
                <a:spcPts val="400"/>
              </a:spcBef>
              <a:buSzTx/>
              <a:buNone/>
              <a:defRPr sz="1800"/>
            </a:pPr>
            <a:r>
              <a:rPr sz="1692"/>
              <a:t>This diagram is an ‘ideal’, in which all functions are clearly defined and integrated.</a:t>
            </a:r>
            <a:endParaRPr sz="1316"/>
          </a:p>
          <a:p>
            <a:pPr lvl="0" marL="0" indent="0" defTabSz="859536">
              <a:spcBef>
                <a:spcPts val="400"/>
              </a:spcBef>
              <a:buSzTx/>
              <a:buNone/>
              <a:defRPr sz="1800"/>
            </a:pPr>
            <a:r>
              <a:rPr sz="1692"/>
              <a:t>The network data can be drawn from organisation charts, reporting lines and position descriptions.</a:t>
            </a:r>
            <a:endParaRPr sz="1316"/>
          </a:p>
          <a:p>
            <a:pPr lvl="0" marL="0" indent="0" defTabSz="859536">
              <a:spcBef>
                <a:spcPts val="400"/>
              </a:spcBef>
              <a:buSzTx/>
              <a:buNone/>
              <a:defRPr sz="1800"/>
            </a:pPr>
            <a:r>
              <a:rPr sz="1692"/>
              <a:t>Deviations from this ideal model can be used to diagnose deficiencies and redundancies in the existing processes of asset management within a company, or around a specific project.</a:t>
            </a:r>
          </a:p>
        </p:txBody>
      </p:sp>
    </p:spTree>
  </p:cSld>
  <p:clrMapOvr>
    <a:masterClrMapping/>
  </p:clrMapOvr>
  <p:transitio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title"/>
          </p:nvPr>
        </p:nvSpPr>
        <p:spPr>
          <a:xfrm>
            <a:off x="457200" y="274638"/>
            <a:ext cx="8229600" cy="706438"/>
          </a:xfrm>
          <a:prstGeom prst="rect">
            <a:avLst/>
          </a:prstGeom>
        </p:spPr>
        <p:txBody>
          <a:bodyPr/>
          <a:lstStyle/>
          <a:p>
            <a:pPr lvl="0">
              <a:defRPr b="0" sz="1800"/>
            </a:pPr>
            <a:r>
              <a:rPr b="1" sz="2000"/>
              <a:t>Diagnostic - Missing nodes</a:t>
            </a:r>
          </a:p>
        </p:txBody>
      </p:sp>
      <p:sp>
        <p:nvSpPr>
          <p:cNvPr id="257" name="Shape 257"/>
          <p:cNvSpPr/>
          <p:nvPr>
            <p:ph type="body" idx="1"/>
          </p:nvPr>
        </p:nvSpPr>
        <p:spPr>
          <a:xfrm>
            <a:off x="457200" y="1268412"/>
            <a:ext cx="2819400" cy="4857751"/>
          </a:xfrm>
          <a:prstGeom prst="rect">
            <a:avLst/>
          </a:prstGeom>
        </p:spPr>
        <p:txBody>
          <a:bodyPr/>
          <a:lstStyle/>
          <a:p>
            <a:pPr lvl="0" marL="0" indent="0">
              <a:spcBef>
                <a:spcPts val="400"/>
              </a:spcBef>
              <a:buSzTx/>
              <a:buNone/>
              <a:defRPr sz="1800"/>
            </a:pPr>
            <a:r>
              <a:t>Functions that are not defined within the organisation will be absent from the network.</a:t>
            </a:r>
            <a:endParaRPr sz="1400"/>
          </a:p>
          <a:p>
            <a:pPr lvl="0" marL="0" indent="0">
              <a:spcBef>
                <a:spcPts val="300"/>
              </a:spcBef>
              <a:buSzTx/>
              <a:buNone/>
              <a:defRPr sz="1800"/>
            </a:pPr>
          </a:p>
          <a:p>
            <a:pPr lvl="0" marL="0" indent="0">
              <a:spcBef>
                <a:spcPts val="400"/>
              </a:spcBef>
              <a:buSzTx/>
              <a:buNone/>
              <a:defRPr sz="1800"/>
            </a:pPr>
            <a:r>
              <a:t>In this example the “Acquisitions Planning” role is missing from the top right hand corner of the network.</a:t>
            </a:r>
          </a:p>
        </p:txBody>
      </p:sp>
      <p:pic>
        <p:nvPicPr>
          <p:cNvPr id="258" name="image34.jpeg" descr="ISAM Framework Missing Nodes"/>
          <p:cNvPicPr/>
          <p:nvPr/>
        </p:nvPicPr>
        <p:blipFill>
          <a:blip r:embed="rId2">
            <a:extLst/>
          </a:blip>
          <a:stretch>
            <a:fillRect/>
          </a:stretch>
        </p:blipFill>
        <p:spPr>
          <a:xfrm>
            <a:off x="3563937" y="1341437"/>
            <a:ext cx="5122863" cy="4175126"/>
          </a:xfrm>
          <a:prstGeom prst="rect">
            <a:avLst/>
          </a:prstGeom>
          <a:ln w="12700">
            <a:miter lim="400000"/>
          </a:ln>
        </p:spPr>
      </p:pic>
    </p:spTree>
  </p:cSld>
  <p:clrMapOvr>
    <a:masterClrMapping/>
  </p:clrMapOvr>
  <p:transitio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Shape 260"/>
          <p:cNvSpPr/>
          <p:nvPr>
            <p:ph type="title"/>
          </p:nvPr>
        </p:nvSpPr>
        <p:spPr>
          <a:xfrm>
            <a:off x="457200" y="274638"/>
            <a:ext cx="8229600" cy="706438"/>
          </a:xfrm>
          <a:prstGeom prst="rect">
            <a:avLst/>
          </a:prstGeom>
        </p:spPr>
        <p:txBody>
          <a:bodyPr/>
          <a:lstStyle/>
          <a:p>
            <a:pPr lvl="0">
              <a:defRPr b="0" sz="1800"/>
            </a:pPr>
            <a:r>
              <a:rPr b="1" sz="2000"/>
              <a:t>Diagnostic - Missing links</a:t>
            </a:r>
          </a:p>
        </p:txBody>
      </p:sp>
      <p:sp>
        <p:nvSpPr>
          <p:cNvPr id="261" name="Shape 261"/>
          <p:cNvSpPr/>
          <p:nvPr>
            <p:ph type="body" idx="1"/>
          </p:nvPr>
        </p:nvSpPr>
        <p:spPr>
          <a:xfrm>
            <a:off x="457200" y="1196975"/>
            <a:ext cx="2530475" cy="4929188"/>
          </a:xfrm>
          <a:prstGeom prst="rect">
            <a:avLst/>
          </a:prstGeom>
        </p:spPr>
        <p:txBody>
          <a:bodyPr/>
          <a:lstStyle/>
          <a:p>
            <a:pPr lvl="0" marL="0" indent="0" defTabSz="832104">
              <a:spcBef>
                <a:spcPts val="300"/>
              </a:spcBef>
              <a:buSzTx/>
              <a:buNone/>
              <a:defRPr sz="1800"/>
            </a:pPr>
            <a:r>
              <a:rPr sz="1638"/>
              <a:t>Those networks that are not fully integrated, where the different functions are not connected, will be missing the links between them.</a:t>
            </a:r>
            <a:endParaRPr sz="1274"/>
          </a:p>
          <a:p>
            <a:pPr lvl="0" marL="0" indent="0" defTabSz="832104">
              <a:spcBef>
                <a:spcPts val="300"/>
              </a:spcBef>
              <a:buSzTx/>
              <a:buNone/>
              <a:defRPr sz="1800"/>
            </a:pPr>
            <a:r>
              <a:rPr sz="1638"/>
              <a:t>The links between “Acquisitions Planning” and both “Operations Planning” and “Maintenance” in the top right hand corner are missing.</a:t>
            </a:r>
            <a:endParaRPr sz="1274"/>
          </a:p>
          <a:p>
            <a:pPr lvl="0" marL="0" indent="0" defTabSz="832104">
              <a:spcBef>
                <a:spcPts val="300"/>
              </a:spcBef>
              <a:buSzTx/>
              <a:buNone/>
              <a:defRPr sz="1800"/>
            </a:pPr>
            <a:r>
              <a:rPr sz="1638"/>
              <a:t>The lack of these connections make it harder for these functions to co-ordinate or share information.</a:t>
            </a:r>
          </a:p>
        </p:txBody>
      </p:sp>
      <p:pic>
        <p:nvPicPr>
          <p:cNvPr id="262" name="image35.jpeg" descr="ISAM Framework Missing Links"/>
          <p:cNvPicPr/>
          <p:nvPr/>
        </p:nvPicPr>
        <p:blipFill>
          <a:blip r:embed="rId2">
            <a:extLst/>
          </a:blip>
          <a:stretch>
            <a:fillRect/>
          </a:stretch>
        </p:blipFill>
        <p:spPr>
          <a:xfrm>
            <a:off x="3563937" y="1341437"/>
            <a:ext cx="5122863" cy="4175126"/>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xfrm>
            <a:off x="457200" y="274638"/>
            <a:ext cx="8229600" cy="778099"/>
          </a:xfrm>
          <a:prstGeom prst="rect">
            <a:avLst/>
          </a:prstGeom>
        </p:spPr>
        <p:txBody>
          <a:bodyPr/>
          <a:lstStyle/>
          <a:p>
            <a:pPr lvl="0">
              <a:defRPr sz="1800"/>
            </a:pPr>
            <a:r>
              <a:rPr sz="4400"/>
              <a:t>A brief history: Königsberg</a:t>
            </a:r>
          </a:p>
        </p:txBody>
      </p:sp>
      <p:pic>
        <p:nvPicPr>
          <p:cNvPr id="73" name="image1.jpeg" descr="konigsberg.jpg"/>
          <p:cNvPicPr/>
          <p:nvPr/>
        </p:nvPicPr>
        <p:blipFill>
          <a:blip r:embed="rId2">
            <a:extLst/>
          </a:blip>
          <a:stretch>
            <a:fillRect/>
          </a:stretch>
        </p:blipFill>
        <p:spPr>
          <a:xfrm>
            <a:off x="611560" y="1268759"/>
            <a:ext cx="8064897" cy="5184578"/>
          </a:xfrm>
          <a:prstGeom prst="rect">
            <a:avLst/>
          </a:prstGeom>
          <a:ln w="12700">
            <a:miter lim="400000"/>
          </a:ln>
        </p:spPr>
      </p:pic>
    </p:spTree>
  </p:cSld>
  <p:clrMapOvr>
    <a:masterClrMapping/>
  </p:clrMapOvr>
  <p:transitio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ph type="title"/>
          </p:nvPr>
        </p:nvSpPr>
        <p:spPr>
          <a:xfrm>
            <a:off x="457200" y="273050"/>
            <a:ext cx="4691063" cy="708025"/>
          </a:xfrm>
          <a:prstGeom prst="rect">
            <a:avLst/>
          </a:prstGeom>
        </p:spPr>
        <p:txBody>
          <a:bodyPr/>
          <a:lstStyle/>
          <a:p>
            <a:pPr lvl="0">
              <a:defRPr b="0" sz="1800"/>
            </a:pPr>
            <a:r>
              <a:rPr b="1" sz="2000"/>
              <a:t>Diagnostic - Incomplete networks</a:t>
            </a:r>
          </a:p>
        </p:txBody>
      </p:sp>
      <p:pic>
        <p:nvPicPr>
          <p:cNvPr id="265" name="image36.jpeg" descr="ISAM Framework Incomplete Networks"/>
          <p:cNvPicPr/>
          <p:nvPr/>
        </p:nvPicPr>
        <p:blipFill>
          <a:blip r:embed="rId2">
            <a:extLst/>
          </a:blip>
          <a:stretch>
            <a:fillRect/>
          </a:stretch>
        </p:blipFill>
        <p:spPr>
          <a:xfrm>
            <a:off x="3575050" y="1412875"/>
            <a:ext cx="5111750" cy="4032250"/>
          </a:xfrm>
          <a:prstGeom prst="rect">
            <a:avLst/>
          </a:prstGeom>
          <a:ln w="12700">
            <a:miter lim="400000"/>
          </a:ln>
        </p:spPr>
      </p:pic>
      <p:sp>
        <p:nvSpPr>
          <p:cNvPr id="266" name="Shape 266"/>
          <p:cNvSpPr/>
          <p:nvPr>
            <p:ph type="body" idx="1"/>
          </p:nvPr>
        </p:nvSpPr>
        <p:spPr>
          <a:xfrm>
            <a:off x="457199" y="1435100"/>
            <a:ext cx="3008315" cy="4691063"/>
          </a:xfrm>
          <a:prstGeom prst="rect">
            <a:avLst/>
          </a:prstGeom>
        </p:spPr>
        <p:txBody>
          <a:bodyPr/>
          <a:lstStyle/>
          <a:p>
            <a:pPr lvl="0" marL="0" indent="0">
              <a:spcBef>
                <a:spcPts val="400"/>
              </a:spcBef>
              <a:buSzTx/>
              <a:buNone/>
              <a:defRPr sz="1800"/>
            </a:pPr>
            <a:r>
              <a:t>Asset management is an extended process that covers the life of the asset.  </a:t>
            </a:r>
            <a:endParaRPr sz="1400"/>
          </a:p>
          <a:p>
            <a:pPr lvl="0" marL="0" indent="0">
              <a:spcBef>
                <a:spcPts val="400"/>
              </a:spcBef>
              <a:buSzTx/>
              <a:buNone/>
              <a:defRPr sz="1800"/>
            </a:pPr>
            <a:r>
              <a:t>Organisations with assets in the early stages of development may not have identified all of the necessary people responsible for later functions.</a:t>
            </a:r>
            <a:endParaRPr sz="1400"/>
          </a:p>
          <a:p>
            <a:pPr lvl="0" marL="0" indent="0">
              <a:spcBef>
                <a:spcPts val="400"/>
              </a:spcBef>
              <a:buSzTx/>
              <a:buNone/>
              <a:defRPr sz="1800"/>
            </a:pPr>
            <a:r>
              <a:t>In this instance the strategic planning functions are undefined, as are the service delivery and evaluation functions.</a:t>
            </a:r>
          </a:p>
        </p:txBody>
      </p:sp>
    </p:spTree>
  </p:cSld>
  <p:clrMapOvr>
    <a:masterClrMapping/>
  </p:clrMapOvr>
  <p:transitio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ph type="title"/>
          </p:nvPr>
        </p:nvSpPr>
        <p:spPr>
          <a:xfrm>
            <a:off x="457199" y="273050"/>
            <a:ext cx="5986465" cy="708025"/>
          </a:xfrm>
          <a:prstGeom prst="rect">
            <a:avLst/>
          </a:prstGeom>
        </p:spPr>
        <p:txBody>
          <a:bodyPr/>
          <a:lstStyle/>
          <a:p>
            <a:pPr lvl="0">
              <a:defRPr b="0" sz="1800"/>
            </a:pPr>
            <a:r>
              <a:rPr b="1" sz="2000"/>
              <a:t>Diagnostic - Network fragmentation</a:t>
            </a:r>
          </a:p>
        </p:txBody>
      </p:sp>
      <p:pic>
        <p:nvPicPr>
          <p:cNvPr id="269" name="image37.jpeg" descr="ISAM Framework Network Fragmentation"/>
          <p:cNvPicPr/>
          <p:nvPr/>
        </p:nvPicPr>
        <p:blipFill>
          <a:blip r:embed="rId2">
            <a:extLst/>
          </a:blip>
          <a:stretch>
            <a:fillRect/>
          </a:stretch>
        </p:blipFill>
        <p:spPr>
          <a:xfrm>
            <a:off x="3575050" y="1341437"/>
            <a:ext cx="5111750" cy="4175126"/>
          </a:xfrm>
          <a:prstGeom prst="rect">
            <a:avLst/>
          </a:prstGeom>
          <a:ln w="12700">
            <a:miter lim="400000"/>
          </a:ln>
        </p:spPr>
      </p:pic>
      <p:sp>
        <p:nvSpPr>
          <p:cNvPr id="270" name="Shape 270"/>
          <p:cNvSpPr/>
          <p:nvPr>
            <p:ph type="body" idx="1"/>
          </p:nvPr>
        </p:nvSpPr>
        <p:spPr>
          <a:xfrm>
            <a:off x="457199" y="1435100"/>
            <a:ext cx="3008315" cy="4691063"/>
          </a:xfrm>
          <a:prstGeom prst="rect">
            <a:avLst/>
          </a:prstGeom>
        </p:spPr>
        <p:txBody>
          <a:bodyPr/>
          <a:lstStyle/>
          <a:p>
            <a:pPr lvl="0" marL="0" indent="0" defTabSz="886968">
              <a:spcBef>
                <a:spcPts val="400"/>
              </a:spcBef>
              <a:buSzTx/>
              <a:buNone/>
              <a:defRPr sz="1800"/>
            </a:pPr>
            <a:r>
              <a:rPr sz="1746"/>
              <a:t>The long term management of assets can result in the disconnection of functions crucial in earlier stages of development.</a:t>
            </a:r>
            <a:endParaRPr sz="1358"/>
          </a:p>
          <a:p>
            <a:pPr lvl="0" marL="0" indent="0" defTabSz="886968">
              <a:spcBef>
                <a:spcPts val="400"/>
              </a:spcBef>
              <a:buSzTx/>
              <a:buNone/>
              <a:defRPr sz="1800"/>
            </a:pPr>
            <a:r>
              <a:rPr sz="1746"/>
              <a:t>In this instance the functions responsible for external consultation and policy development are no longer connected with the network. </a:t>
            </a:r>
            <a:endParaRPr sz="1358"/>
          </a:p>
          <a:p>
            <a:pPr lvl="0" marL="0" indent="0" defTabSz="886968">
              <a:spcBef>
                <a:spcPts val="400"/>
              </a:spcBef>
              <a:buSzTx/>
              <a:buNone/>
              <a:defRPr sz="1800"/>
            </a:pPr>
            <a:r>
              <a:rPr sz="1746"/>
              <a:t>The loss of these connections can be problematic when there are changing factors that need to be considered in the ongoing management of the asset.</a:t>
            </a:r>
          </a:p>
        </p:txBody>
      </p:sp>
    </p:spTree>
  </p:cSld>
  <p:clrMapOvr>
    <a:masterClrMapping/>
  </p:clrMapOvr>
  <p:transitio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title"/>
          </p:nvPr>
        </p:nvSpPr>
        <p:spPr>
          <a:xfrm>
            <a:off x="457200" y="273050"/>
            <a:ext cx="4114800" cy="708025"/>
          </a:xfrm>
          <a:prstGeom prst="rect">
            <a:avLst/>
          </a:prstGeom>
        </p:spPr>
        <p:txBody>
          <a:bodyPr/>
          <a:lstStyle/>
          <a:p>
            <a:pPr lvl="0">
              <a:defRPr b="0" sz="1800"/>
            </a:pPr>
            <a:r>
              <a:rPr b="1" sz="2000"/>
              <a:t>Diagnostic - Multiple Chains</a:t>
            </a:r>
          </a:p>
        </p:txBody>
      </p:sp>
      <p:pic>
        <p:nvPicPr>
          <p:cNvPr id="273" name="image38.jpeg" descr="ISAM Framework Multiple Chains"/>
          <p:cNvPicPr/>
          <p:nvPr/>
        </p:nvPicPr>
        <p:blipFill>
          <a:blip r:embed="rId2">
            <a:extLst/>
          </a:blip>
          <a:stretch>
            <a:fillRect/>
          </a:stretch>
        </p:blipFill>
        <p:spPr>
          <a:xfrm>
            <a:off x="3575050" y="1341437"/>
            <a:ext cx="5111750" cy="4175126"/>
          </a:xfrm>
          <a:prstGeom prst="rect">
            <a:avLst/>
          </a:prstGeom>
          <a:ln w="12700">
            <a:miter lim="400000"/>
          </a:ln>
        </p:spPr>
      </p:pic>
      <p:sp>
        <p:nvSpPr>
          <p:cNvPr id="274" name="Shape 274"/>
          <p:cNvSpPr/>
          <p:nvPr>
            <p:ph type="body" idx="1"/>
          </p:nvPr>
        </p:nvSpPr>
        <p:spPr>
          <a:xfrm>
            <a:off x="457199" y="1435100"/>
            <a:ext cx="3008315" cy="4691063"/>
          </a:xfrm>
          <a:prstGeom prst="rect">
            <a:avLst/>
          </a:prstGeom>
        </p:spPr>
        <p:txBody>
          <a:bodyPr/>
          <a:lstStyle/>
          <a:p>
            <a:pPr lvl="0" marL="0" indent="0">
              <a:spcBef>
                <a:spcPts val="400"/>
              </a:spcBef>
              <a:buSzTx/>
              <a:buNone/>
              <a:defRPr sz="1800"/>
            </a:pPr>
            <a:r>
              <a:t>An important aspect of the integration of these functions is the centralisation of the roles into clearly defined positions.</a:t>
            </a:r>
            <a:endParaRPr sz="1400"/>
          </a:p>
          <a:p>
            <a:pPr lvl="0" marL="0" indent="0">
              <a:spcBef>
                <a:spcPts val="300"/>
              </a:spcBef>
              <a:buSzTx/>
              <a:buNone/>
              <a:defRPr sz="1800"/>
            </a:pPr>
          </a:p>
          <a:p>
            <a:pPr lvl="0" marL="0" indent="0">
              <a:spcBef>
                <a:spcPts val="400"/>
              </a:spcBef>
              <a:buSzTx/>
              <a:buNone/>
              <a:defRPr sz="1800"/>
            </a:pPr>
            <a:r>
              <a:t>When important functions are removed from the network, the length of time it takes for information to be disseminated increases as it passes through chains.</a:t>
            </a:r>
          </a:p>
        </p:txBody>
      </p:sp>
    </p:spTree>
  </p:cSld>
  <p:clrMapOvr>
    <a:masterClrMapping/>
  </p:clrMapOvr>
  <p:transition spd="med" advClick="1"/>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ph type="title"/>
          </p:nvPr>
        </p:nvSpPr>
        <p:spPr>
          <a:xfrm>
            <a:off x="457199" y="273050"/>
            <a:ext cx="6059490" cy="708025"/>
          </a:xfrm>
          <a:prstGeom prst="rect">
            <a:avLst/>
          </a:prstGeom>
        </p:spPr>
        <p:txBody>
          <a:bodyPr/>
          <a:lstStyle/>
          <a:p>
            <a:pPr lvl="0">
              <a:defRPr b="0" sz="1800"/>
            </a:pPr>
            <a:r>
              <a:rPr b="1" sz="2000"/>
              <a:t>Diagnostic - Multiple Connected Nodes</a:t>
            </a:r>
          </a:p>
        </p:txBody>
      </p:sp>
      <p:pic>
        <p:nvPicPr>
          <p:cNvPr id="277" name="image39.jpeg" descr="ISAM Framework Multiple Connected Nodes"/>
          <p:cNvPicPr/>
          <p:nvPr/>
        </p:nvPicPr>
        <p:blipFill>
          <a:blip r:embed="rId2">
            <a:extLst/>
          </a:blip>
          <a:stretch>
            <a:fillRect/>
          </a:stretch>
        </p:blipFill>
        <p:spPr>
          <a:xfrm>
            <a:off x="3575050" y="1341437"/>
            <a:ext cx="5111750" cy="4175126"/>
          </a:xfrm>
          <a:prstGeom prst="rect">
            <a:avLst/>
          </a:prstGeom>
          <a:ln w="12700">
            <a:miter lim="400000"/>
          </a:ln>
        </p:spPr>
      </p:pic>
      <p:sp>
        <p:nvSpPr>
          <p:cNvPr id="278" name="Shape 278"/>
          <p:cNvSpPr/>
          <p:nvPr>
            <p:ph type="body" idx="1"/>
          </p:nvPr>
        </p:nvSpPr>
        <p:spPr>
          <a:xfrm>
            <a:off x="457199" y="1435100"/>
            <a:ext cx="3008315" cy="4691063"/>
          </a:xfrm>
          <a:prstGeom prst="rect">
            <a:avLst/>
          </a:prstGeom>
        </p:spPr>
        <p:txBody>
          <a:bodyPr/>
          <a:lstStyle/>
          <a:p>
            <a:pPr lvl="0" marL="0" indent="0">
              <a:spcBef>
                <a:spcPts val="400"/>
              </a:spcBef>
              <a:buSzTx/>
              <a:buNone/>
              <a:defRPr sz="1800"/>
            </a:pPr>
            <a:r>
              <a:t>Ideally each of the functions in the network are embodied in a single position.  </a:t>
            </a:r>
            <a:endParaRPr sz="1400"/>
          </a:p>
          <a:p>
            <a:pPr lvl="0" marL="0" indent="0">
              <a:spcBef>
                <a:spcPts val="400"/>
              </a:spcBef>
              <a:buSzTx/>
              <a:buNone/>
              <a:defRPr sz="1800"/>
            </a:pPr>
            <a:r>
              <a:t>In this example there are multiple asset managers responsible for various sections of the network, rather than having the function located in a central role.</a:t>
            </a:r>
            <a:endParaRPr sz="1400"/>
          </a:p>
          <a:p>
            <a:pPr lvl="0" marL="0" indent="0">
              <a:spcBef>
                <a:spcPts val="400"/>
              </a:spcBef>
              <a:buSzTx/>
              <a:buNone/>
              <a:defRPr sz="1800"/>
            </a:pPr>
            <a:r>
              <a:t>Network structures such as these require a high degree of coordination between the roles in order to function effectively.</a:t>
            </a:r>
          </a:p>
        </p:txBody>
      </p:sp>
    </p:spTree>
  </p:cSld>
  <p:clrMapOvr>
    <a:masterClrMapping/>
  </p:clrMapOvr>
  <p:transition spd="med" advClick="1"/>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ph type="title"/>
          </p:nvPr>
        </p:nvSpPr>
        <p:spPr>
          <a:xfrm>
            <a:off x="457200" y="273050"/>
            <a:ext cx="5267325" cy="708025"/>
          </a:xfrm>
          <a:prstGeom prst="rect">
            <a:avLst/>
          </a:prstGeom>
        </p:spPr>
        <p:txBody>
          <a:bodyPr/>
          <a:lstStyle/>
          <a:p>
            <a:pPr lvl="0">
              <a:defRPr b="0" sz="1800"/>
            </a:pPr>
            <a:r>
              <a:rPr b="1" sz="2000"/>
              <a:t>Diagnostic - Multiple Unconnected Nodes</a:t>
            </a:r>
          </a:p>
        </p:txBody>
      </p:sp>
      <p:pic>
        <p:nvPicPr>
          <p:cNvPr id="281" name="image40.jpeg" descr="ISAM Framework Multiple Unconnected Nodes"/>
          <p:cNvPicPr/>
          <p:nvPr/>
        </p:nvPicPr>
        <p:blipFill>
          <a:blip r:embed="rId2">
            <a:extLst/>
          </a:blip>
          <a:stretch>
            <a:fillRect/>
          </a:stretch>
        </p:blipFill>
        <p:spPr>
          <a:xfrm>
            <a:off x="3575050" y="1341437"/>
            <a:ext cx="5111750" cy="4175126"/>
          </a:xfrm>
          <a:prstGeom prst="rect">
            <a:avLst/>
          </a:prstGeom>
          <a:ln w="12700">
            <a:miter lim="400000"/>
          </a:ln>
        </p:spPr>
      </p:pic>
      <p:sp>
        <p:nvSpPr>
          <p:cNvPr id="282" name="Shape 282"/>
          <p:cNvSpPr/>
          <p:nvPr>
            <p:ph type="body" idx="1"/>
          </p:nvPr>
        </p:nvSpPr>
        <p:spPr>
          <a:xfrm>
            <a:off x="457199" y="1435100"/>
            <a:ext cx="3008315" cy="4691063"/>
          </a:xfrm>
          <a:prstGeom prst="rect">
            <a:avLst/>
          </a:prstGeom>
        </p:spPr>
        <p:txBody>
          <a:bodyPr/>
          <a:lstStyle/>
          <a:p>
            <a:pPr lvl="0" marL="0" indent="0">
              <a:spcBef>
                <a:spcPts val="400"/>
              </a:spcBef>
              <a:buSzTx/>
              <a:buNone/>
              <a:defRPr sz="1800"/>
            </a:pPr>
            <a:r>
              <a:t>More problematic is the scenario in which a function is embodied in multiple nodes that are unconnected.</a:t>
            </a:r>
            <a:endParaRPr sz="1400"/>
          </a:p>
          <a:p>
            <a:pPr lvl="0" marL="0" indent="0">
              <a:spcBef>
                <a:spcPts val="300"/>
              </a:spcBef>
              <a:buSzTx/>
              <a:buNone/>
              <a:defRPr sz="1800"/>
            </a:pPr>
          </a:p>
          <a:p>
            <a:pPr lvl="0" marL="0" indent="0">
              <a:spcBef>
                <a:spcPts val="400"/>
              </a:spcBef>
              <a:buSzTx/>
              <a:buNone/>
              <a:defRPr sz="1800"/>
            </a:pPr>
            <a:r>
              <a:t>In this example the asset managers responsible for different sections of the network are not able to coordinate directly.</a:t>
            </a:r>
          </a:p>
        </p:txBody>
      </p:sp>
    </p:spTree>
  </p:cSld>
  <p:clrMapOvr>
    <a:masterClrMapping/>
  </p:clrMapOvr>
  <p:transition spd="med" advClick="1"/>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ph type="title"/>
          </p:nvPr>
        </p:nvSpPr>
        <p:spPr>
          <a:xfrm>
            <a:off x="457200" y="273050"/>
            <a:ext cx="4835525" cy="708025"/>
          </a:xfrm>
          <a:prstGeom prst="rect">
            <a:avLst/>
          </a:prstGeom>
        </p:spPr>
        <p:txBody>
          <a:bodyPr/>
          <a:lstStyle/>
          <a:p>
            <a:pPr lvl="0">
              <a:defRPr b="0" sz="1800"/>
            </a:pPr>
            <a:r>
              <a:rPr b="1" sz="2000"/>
              <a:t>Diagnostic – Network Segregation</a:t>
            </a:r>
          </a:p>
        </p:txBody>
      </p:sp>
      <p:pic>
        <p:nvPicPr>
          <p:cNvPr id="285" name="image41.jpeg" descr="ISAM Framework Network Segregation"/>
          <p:cNvPicPr/>
          <p:nvPr/>
        </p:nvPicPr>
        <p:blipFill>
          <a:blip r:embed="rId2">
            <a:extLst/>
          </a:blip>
          <a:stretch>
            <a:fillRect/>
          </a:stretch>
        </p:blipFill>
        <p:spPr>
          <a:xfrm>
            <a:off x="3575050" y="1341437"/>
            <a:ext cx="5111750" cy="4175126"/>
          </a:xfrm>
          <a:prstGeom prst="rect">
            <a:avLst/>
          </a:prstGeom>
          <a:ln w="12700">
            <a:miter lim="400000"/>
          </a:ln>
        </p:spPr>
      </p:pic>
      <p:sp>
        <p:nvSpPr>
          <p:cNvPr id="286" name="Shape 286"/>
          <p:cNvSpPr/>
          <p:nvPr>
            <p:ph type="body" idx="1"/>
          </p:nvPr>
        </p:nvSpPr>
        <p:spPr>
          <a:xfrm>
            <a:off x="457199" y="1435100"/>
            <a:ext cx="3008315" cy="4691063"/>
          </a:xfrm>
          <a:prstGeom prst="rect">
            <a:avLst/>
          </a:prstGeom>
        </p:spPr>
        <p:txBody>
          <a:bodyPr/>
          <a:lstStyle/>
          <a:p>
            <a:pPr lvl="0" marL="0" indent="0">
              <a:spcBef>
                <a:spcPts val="400"/>
              </a:spcBef>
              <a:buSzTx/>
              <a:buNone/>
              <a:defRPr sz="1800"/>
            </a:pPr>
            <a:r>
              <a:t>When groups of functions are not fully integrated the network becomes segregated into silos.</a:t>
            </a:r>
            <a:endParaRPr sz="1400"/>
          </a:p>
          <a:p>
            <a:pPr lvl="0" marL="0" indent="0">
              <a:spcBef>
                <a:spcPts val="300"/>
              </a:spcBef>
              <a:buSzTx/>
              <a:buNone/>
              <a:defRPr sz="1800"/>
            </a:pPr>
          </a:p>
          <a:p>
            <a:pPr lvl="0" marL="0" indent="0">
              <a:spcBef>
                <a:spcPts val="400"/>
              </a:spcBef>
              <a:buSzTx/>
              <a:buNone/>
              <a:defRPr sz="1800"/>
            </a:pPr>
            <a:r>
              <a:t>The network paths in this example are concentrated through asset management and knowledge management, doubling the distance that information must travel and potentially degrading the quality as it becomes relayed second hand.</a:t>
            </a:r>
          </a:p>
        </p:txBody>
      </p:sp>
    </p:spTree>
  </p:cSld>
  <p:clrMapOvr>
    <a:masterClrMapping/>
  </p:clrMapOvr>
  <p:transition spd="med" advClick="1"/>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8" name="Shape 288"/>
          <p:cNvSpPr/>
          <p:nvPr>
            <p:ph type="title"/>
          </p:nvPr>
        </p:nvSpPr>
        <p:spPr>
          <a:xfrm>
            <a:off x="457200" y="274638"/>
            <a:ext cx="8229600" cy="1282701"/>
          </a:xfrm>
          <a:prstGeom prst="rect">
            <a:avLst/>
          </a:prstGeom>
        </p:spPr>
        <p:txBody>
          <a:bodyPr/>
          <a:lstStyle>
            <a:lvl1pPr>
              <a:defRPr sz="3600"/>
            </a:lvl1pPr>
          </a:lstStyle>
          <a:p>
            <a:pPr lvl="0">
              <a:defRPr sz="1800"/>
            </a:pPr>
            <a:r>
              <a:rPr sz="3600"/>
              <a:t>Real world application of ISAM network model</a:t>
            </a:r>
          </a:p>
        </p:txBody>
      </p:sp>
      <p:sp>
        <p:nvSpPr>
          <p:cNvPr id="289" name="Shape 289"/>
          <p:cNvSpPr/>
          <p:nvPr>
            <p:ph type="body" idx="1"/>
          </p:nvPr>
        </p:nvSpPr>
        <p:spPr>
          <a:xfrm>
            <a:off x="457200" y="1600200"/>
            <a:ext cx="8229600" cy="4525963"/>
          </a:xfrm>
          <a:prstGeom prst="rect">
            <a:avLst/>
          </a:prstGeom>
        </p:spPr>
        <p:txBody>
          <a:bodyPr/>
          <a:lstStyle/>
          <a:p>
            <a:pPr lvl="0">
              <a:lnSpc>
                <a:spcPct val="90000"/>
              </a:lnSpc>
              <a:spcBef>
                <a:spcPts val="500"/>
              </a:spcBef>
              <a:buSzTx/>
              <a:buNone/>
              <a:defRPr sz="1800"/>
            </a:pPr>
            <a:r>
              <a:rPr sz="2400"/>
              <a:t>The analysis can be used to:</a:t>
            </a:r>
            <a:endParaRPr sz="2400"/>
          </a:p>
          <a:p>
            <a:pPr lvl="0">
              <a:lnSpc>
                <a:spcPct val="90000"/>
              </a:lnSpc>
              <a:buSzTx/>
              <a:buNone/>
              <a:defRPr sz="1800"/>
            </a:pPr>
            <a:endParaRPr sz="2400"/>
          </a:p>
          <a:p>
            <a:pPr lvl="0" marL="257175" indent="-257175">
              <a:lnSpc>
                <a:spcPct val="90000"/>
              </a:lnSpc>
              <a:spcBef>
                <a:spcPts val="500"/>
              </a:spcBef>
              <a:defRPr sz="1800"/>
            </a:pPr>
            <a:r>
              <a:rPr sz="2400"/>
              <a:t>Identify</a:t>
            </a:r>
            <a:r>
              <a:rPr sz="2400"/>
              <a:t> and define the functions of asset management within an organisation;</a:t>
            </a:r>
            <a:endParaRPr sz="2400"/>
          </a:p>
          <a:p>
            <a:pPr lvl="0" marL="257175" indent="-257175">
              <a:lnSpc>
                <a:spcPct val="90000"/>
              </a:lnSpc>
              <a:spcBef>
                <a:spcPts val="500"/>
              </a:spcBef>
              <a:defRPr sz="1800"/>
            </a:pPr>
            <a:r>
              <a:rPr sz="2400"/>
              <a:t>Identify areas of disconnect, gate keeping and silos;</a:t>
            </a:r>
            <a:endParaRPr sz="2400"/>
          </a:p>
          <a:p>
            <a:pPr lvl="0">
              <a:lnSpc>
                <a:spcPct val="90000"/>
              </a:lnSpc>
              <a:buSzTx/>
              <a:buNone/>
              <a:defRPr sz="1800"/>
            </a:pPr>
            <a:endParaRPr sz="2400"/>
          </a:p>
          <a:p>
            <a:pPr lvl="0" marL="257175" indent="-257175">
              <a:lnSpc>
                <a:spcPct val="90000"/>
              </a:lnSpc>
              <a:spcBef>
                <a:spcPts val="500"/>
              </a:spcBef>
              <a:defRPr sz="1800"/>
            </a:pPr>
            <a:r>
              <a:rPr sz="2400"/>
              <a:t>Connect the functions of asset management into an efficient governance structure; and</a:t>
            </a:r>
            <a:endParaRPr sz="2400"/>
          </a:p>
          <a:p>
            <a:pPr lvl="0">
              <a:lnSpc>
                <a:spcPct val="90000"/>
              </a:lnSpc>
              <a:defRPr sz="1800"/>
            </a:pPr>
            <a:endParaRPr sz="2400"/>
          </a:p>
          <a:p>
            <a:pPr lvl="0" marL="257175" indent="-257175">
              <a:lnSpc>
                <a:spcPct val="90000"/>
              </a:lnSpc>
              <a:spcBef>
                <a:spcPts val="500"/>
              </a:spcBef>
              <a:defRPr sz="1800"/>
            </a:pPr>
            <a:r>
              <a:rPr sz="2400"/>
              <a:t>Integrate and streamline the processes of asset management to maximise service delivery outcomes.</a:t>
            </a:r>
          </a:p>
        </p:txBody>
      </p:sp>
    </p:spTree>
  </p:cSld>
  <p:clrMapOvr>
    <a:masterClrMapping/>
  </p:clrMapOvr>
  <p:transition spd="med" advClick="1"/>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Shape 291"/>
          <p:cNvSpPr/>
          <p:nvPr>
            <p:ph type="title"/>
          </p:nvPr>
        </p:nvSpPr>
        <p:spPr>
          <a:xfrm>
            <a:off x="457200" y="274638"/>
            <a:ext cx="8229600" cy="1143001"/>
          </a:xfrm>
          <a:prstGeom prst="rect">
            <a:avLst/>
          </a:prstGeom>
        </p:spPr>
        <p:txBody>
          <a:bodyPr/>
          <a:lstStyle>
            <a:lvl1pPr defTabSz="832104">
              <a:defRPr sz="3549"/>
            </a:lvl1pPr>
          </a:lstStyle>
          <a:p>
            <a:pPr lvl="0">
              <a:defRPr sz="1800"/>
            </a:pPr>
            <a:r>
              <a:rPr sz="3549"/>
              <a:t>Analyse your organisational process map</a:t>
            </a:r>
          </a:p>
        </p:txBody>
      </p:sp>
      <p:sp>
        <p:nvSpPr>
          <p:cNvPr id="292" name="Shape 292"/>
          <p:cNvSpPr/>
          <p:nvPr>
            <p:ph type="body" idx="1"/>
          </p:nvPr>
        </p:nvSpPr>
        <p:spPr>
          <a:xfrm>
            <a:off x="457200" y="1600200"/>
            <a:ext cx="8229600" cy="4525963"/>
          </a:xfrm>
          <a:prstGeom prst="rect">
            <a:avLst/>
          </a:prstGeom>
        </p:spPr>
        <p:txBody>
          <a:bodyPr/>
          <a:lstStyle/>
          <a:p>
            <a:pPr lvl="0" marL="332613" indent="-332613" defTabSz="886968">
              <a:defRPr sz="1800"/>
            </a:pPr>
            <a:r>
              <a:rPr sz="3104"/>
              <a:t>Using your ideal model, map out how the real world processes function (to the best of your knowledge)</a:t>
            </a:r>
            <a:endParaRPr sz="3104"/>
          </a:p>
          <a:p>
            <a:pPr lvl="0" marL="332613" indent="-332613" defTabSz="886968">
              <a:defRPr sz="1800"/>
            </a:pPr>
            <a:r>
              <a:rPr sz="3104"/>
              <a:t>Compare the real world organisational process map to your ideal model – how do they differ?</a:t>
            </a:r>
            <a:endParaRPr sz="3104"/>
          </a:p>
          <a:p>
            <a:pPr lvl="0" marL="332613" indent="-332613" defTabSz="886968">
              <a:defRPr sz="1800"/>
            </a:pPr>
            <a:endParaRPr sz="3104"/>
          </a:p>
          <a:p>
            <a:pPr lvl="0" marL="332613" indent="-332613" defTabSz="886968">
              <a:defRPr sz="1800"/>
            </a:pPr>
            <a:r>
              <a:rPr sz="3104"/>
              <a:t>How much of the differences between the two are because of your lack of knowledge?</a:t>
            </a:r>
          </a:p>
        </p:txBody>
      </p:sp>
    </p:spTree>
  </p:cSld>
  <p:clrMapOvr>
    <a:masterClrMapping/>
  </p:clrMapOvr>
  <p:transition spd="med" advClick="1"/>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Shape 294"/>
          <p:cNvSpPr/>
          <p:nvPr>
            <p:ph type="title"/>
          </p:nvPr>
        </p:nvSpPr>
        <p:spPr>
          <a:xfrm>
            <a:off x="685800" y="2130425"/>
            <a:ext cx="7772400" cy="1470025"/>
          </a:xfrm>
          <a:prstGeom prst="rect">
            <a:avLst/>
          </a:prstGeom>
        </p:spPr>
        <p:txBody>
          <a:bodyPr/>
          <a:lstStyle/>
          <a:p>
            <a:pPr lvl="0">
              <a:defRPr sz="1800"/>
            </a:pPr>
            <a:r>
              <a:rPr sz="4400"/>
              <a:t>Strategic Networking</a:t>
            </a:r>
          </a:p>
        </p:txBody>
      </p:sp>
      <p:sp>
        <p:nvSpPr>
          <p:cNvPr id="295" name="Shape 295"/>
          <p:cNvSpPr/>
          <p:nvPr>
            <p:ph type="body" idx="1"/>
          </p:nvPr>
        </p:nvSpPr>
        <p:spPr>
          <a:xfrm>
            <a:off x="1371600" y="3886200"/>
            <a:ext cx="6400800" cy="1752600"/>
          </a:xfrm>
          <a:prstGeom prst="rect">
            <a:avLst/>
          </a:prstGeom>
        </p:spPr>
        <p:txBody>
          <a:bodyPr/>
          <a:lstStyle/>
          <a:p>
            <a:pPr lvl="0">
              <a:defRPr sz="1800">
                <a:solidFill>
                  <a:srgbClr val="000000"/>
                </a:solidFill>
              </a:defRPr>
            </a:pPr>
            <a:r>
              <a:rPr sz="3200">
                <a:solidFill>
                  <a:srgbClr val="888888"/>
                </a:solidFill>
              </a:rPr>
              <a:t>Session 4</a:t>
            </a:r>
          </a:p>
        </p:txBody>
      </p:sp>
    </p:spTree>
  </p:cSld>
  <p:clrMapOvr>
    <a:masterClrMapping/>
  </p:clrMapOvr>
  <p:transition spd="med" advClick="1"/>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title"/>
          </p:nvPr>
        </p:nvSpPr>
        <p:spPr>
          <a:xfrm>
            <a:off x="457200" y="274638"/>
            <a:ext cx="8229600" cy="1143001"/>
          </a:xfrm>
          <a:prstGeom prst="rect">
            <a:avLst/>
          </a:prstGeom>
        </p:spPr>
        <p:txBody>
          <a:bodyPr/>
          <a:lstStyle/>
          <a:p>
            <a:pPr lvl="0">
              <a:defRPr sz="1800"/>
            </a:pPr>
            <a:r>
              <a:rPr sz="4400"/>
              <a:t>Session 4 Overview</a:t>
            </a:r>
          </a:p>
        </p:txBody>
      </p:sp>
      <p:sp>
        <p:nvSpPr>
          <p:cNvPr id="298" name="Shape 298"/>
          <p:cNvSpPr/>
          <p:nvPr>
            <p:ph type="body" idx="1"/>
          </p:nvPr>
        </p:nvSpPr>
        <p:spPr>
          <a:xfrm>
            <a:off x="457200" y="1600200"/>
            <a:ext cx="8229600" cy="4525963"/>
          </a:xfrm>
          <a:prstGeom prst="rect">
            <a:avLst/>
          </a:prstGeom>
        </p:spPr>
        <p:txBody>
          <a:bodyPr/>
          <a:lstStyle/>
          <a:p>
            <a:pPr lvl="0">
              <a:defRPr sz="1800"/>
            </a:pPr>
            <a:r>
              <a:rPr sz="3200"/>
              <a:t>Network building</a:t>
            </a:r>
            <a:endParaRPr sz="3200"/>
          </a:p>
          <a:p>
            <a:pPr lvl="0">
              <a:defRPr sz="1800"/>
            </a:pPr>
            <a:r>
              <a:rPr sz="3200"/>
              <a:t>Goal directedness and serendipity</a:t>
            </a:r>
            <a:endParaRPr sz="3200"/>
          </a:p>
          <a:p>
            <a:pPr lvl="0">
              <a:defRPr sz="1800"/>
            </a:pPr>
            <a:r>
              <a:rPr sz="3200"/>
              <a:t>The 3Cs model – Cooperation, Coordination and Collaboration</a:t>
            </a:r>
            <a:endParaRPr sz="3200"/>
          </a:p>
          <a:p>
            <a:pPr lvl="0">
              <a:defRPr sz="1800"/>
            </a:pPr>
            <a:r>
              <a:rPr sz="3200"/>
              <a:t>Trust, homophily, social capital, reciprocity</a:t>
            </a:r>
            <a:endParaRPr sz="3200"/>
          </a:p>
          <a:p>
            <a:pPr lvl="0">
              <a:defRPr sz="1800"/>
            </a:pPr>
            <a:r>
              <a:rPr sz="3200"/>
              <a:t>Final exercise</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title"/>
          </p:nvPr>
        </p:nvSpPr>
        <p:spPr>
          <a:xfrm>
            <a:off x="457200" y="274638"/>
            <a:ext cx="8229600" cy="850105"/>
          </a:xfrm>
          <a:prstGeom prst="rect">
            <a:avLst/>
          </a:prstGeom>
        </p:spPr>
        <p:txBody>
          <a:bodyPr/>
          <a:lstStyle/>
          <a:p>
            <a:pPr lvl="0">
              <a:defRPr sz="1800"/>
            </a:pPr>
            <a:r>
              <a:rPr sz="4400"/>
              <a:t>Euler’s solution</a:t>
            </a:r>
          </a:p>
        </p:txBody>
      </p:sp>
      <p:pic>
        <p:nvPicPr>
          <p:cNvPr id="76" name="image2.jpeg" descr="Euler Bridge graph.jpg"/>
          <p:cNvPicPr/>
          <p:nvPr/>
        </p:nvPicPr>
        <p:blipFill>
          <a:blip r:embed="rId2">
            <a:extLst/>
          </a:blip>
          <a:stretch>
            <a:fillRect/>
          </a:stretch>
        </p:blipFill>
        <p:spPr>
          <a:xfrm>
            <a:off x="611560" y="1268759"/>
            <a:ext cx="7992889" cy="5184578"/>
          </a:xfrm>
          <a:prstGeom prst="rect">
            <a:avLst/>
          </a:prstGeom>
          <a:ln w="12700">
            <a:miter lim="400000"/>
          </a:ln>
        </p:spPr>
      </p:pic>
    </p:spTree>
  </p:cSld>
  <p:clrMapOvr>
    <a:masterClrMapping/>
  </p:clrMapOvr>
  <p:transition spd="med" advClick="1"/>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Shape 300"/>
          <p:cNvSpPr/>
          <p:nvPr>
            <p:ph type="title"/>
          </p:nvPr>
        </p:nvSpPr>
        <p:spPr>
          <a:xfrm>
            <a:off x="457200" y="274638"/>
            <a:ext cx="8229600" cy="1143001"/>
          </a:xfrm>
          <a:prstGeom prst="rect">
            <a:avLst/>
          </a:prstGeom>
        </p:spPr>
        <p:txBody>
          <a:bodyPr/>
          <a:lstStyle/>
          <a:p>
            <a:pPr lvl="0">
              <a:defRPr sz="1800"/>
            </a:pPr>
            <a:r>
              <a:rPr sz="4400"/>
              <a:t>Network building</a:t>
            </a:r>
          </a:p>
        </p:txBody>
      </p:sp>
      <p:sp>
        <p:nvSpPr>
          <p:cNvPr id="301" name="Shape 301"/>
          <p:cNvSpPr/>
          <p:nvPr>
            <p:ph type="body" idx="1"/>
          </p:nvPr>
        </p:nvSpPr>
        <p:spPr>
          <a:xfrm>
            <a:off x="457200" y="1600200"/>
            <a:ext cx="8229600" cy="4525963"/>
          </a:xfrm>
          <a:prstGeom prst="rect">
            <a:avLst/>
          </a:prstGeom>
        </p:spPr>
        <p:txBody>
          <a:bodyPr/>
          <a:lstStyle/>
          <a:p>
            <a:pPr lvl="0">
              <a:defRPr sz="1800"/>
            </a:pPr>
            <a:r>
              <a:rPr sz="3200"/>
              <a:t>Networks are not static, they evolve and develop</a:t>
            </a:r>
            <a:endParaRPr sz="3200"/>
          </a:p>
          <a:p>
            <a:pPr lvl="0">
              <a:defRPr sz="1800"/>
            </a:pPr>
            <a:r>
              <a:rPr sz="3200"/>
              <a:t>The factors affecting network development are often external</a:t>
            </a:r>
            <a:endParaRPr sz="3200"/>
          </a:p>
          <a:p>
            <a:pPr lvl="1" marL="742950" indent="-285750">
              <a:spcBef>
                <a:spcPts val="600"/>
              </a:spcBef>
              <a:defRPr sz="1800"/>
            </a:pPr>
            <a:r>
              <a:rPr sz="2800"/>
              <a:t>Organisational structure</a:t>
            </a:r>
            <a:endParaRPr sz="2800"/>
          </a:p>
          <a:p>
            <a:pPr lvl="1" marL="742950" indent="-285750">
              <a:spcBef>
                <a:spcPts val="600"/>
              </a:spcBef>
              <a:defRPr sz="1800"/>
            </a:pPr>
            <a:r>
              <a:rPr sz="2800"/>
              <a:t>Location</a:t>
            </a:r>
            <a:endParaRPr sz="2800"/>
          </a:p>
          <a:p>
            <a:pPr lvl="1" marL="742950" indent="-285750">
              <a:spcBef>
                <a:spcPts val="600"/>
              </a:spcBef>
              <a:defRPr sz="1800"/>
            </a:pPr>
            <a:r>
              <a:rPr sz="2800"/>
              <a:t>Homophily</a:t>
            </a:r>
          </a:p>
        </p:txBody>
      </p:sp>
    </p:spTree>
  </p:cSld>
  <p:clrMapOvr>
    <a:masterClrMapping/>
  </p:clrMapOvr>
  <p:transition spd="med" advClick="1"/>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Shape 303"/>
          <p:cNvSpPr/>
          <p:nvPr>
            <p:ph type="title"/>
          </p:nvPr>
        </p:nvSpPr>
        <p:spPr>
          <a:xfrm>
            <a:off x="457200" y="274638"/>
            <a:ext cx="8229600" cy="1143001"/>
          </a:xfrm>
          <a:prstGeom prst="rect">
            <a:avLst/>
          </a:prstGeom>
        </p:spPr>
        <p:txBody>
          <a:bodyPr/>
          <a:lstStyle/>
          <a:p>
            <a:pPr lvl="0"/>
          </a:p>
        </p:txBody>
      </p:sp>
      <p:graphicFrame>
        <p:nvGraphicFramePr>
          <p:cNvPr id="304" name="Table 304"/>
          <p:cNvGraphicFramePr/>
          <p:nvPr/>
        </p:nvGraphicFramePr>
        <p:xfrm>
          <a:off x="251519" y="188638"/>
          <a:ext cx="8712970" cy="6408713"/>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535700"/>
                <a:gridCol w="3430682"/>
                <a:gridCol w="3746585"/>
              </a:tblGrid>
              <a:tr h="377202">
                <a:tc>
                  <a:txBody>
                    <a:bodyPr/>
                    <a:lstStyle/>
                    <a:p>
                      <a:pPr lvl="0" algn="l">
                        <a:defRPr b="0" i="0" sz="1800">
                          <a:solidFill>
                            <a:srgbClr val="000000"/>
                          </a:solidFill>
                        </a:defRPr>
                      </a:pPr>
                      <a:r>
                        <a:rPr b="1">
                          <a:solidFill>
                            <a:srgbClr val="FFFFFF"/>
                          </a:solidFill>
                        </a:rPr>
                        <a:t/>
                      </a:r>
                    </a:p>
                  </a:txBody>
                  <a:tcPr marL="45720" marR="45720" marT="45720" marB="45720" anchor="t" anchorCtr="0" horzOverflow="overflow"/>
                </a:tc>
                <a:tc>
                  <a:txBody>
                    <a:bodyPr/>
                    <a:lstStyle/>
                    <a:p>
                      <a:pPr lvl="0" algn="l">
                        <a:defRPr b="0" i="0" sz="1800">
                          <a:solidFill>
                            <a:srgbClr val="000000"/>
                          </a:solidFill>
                        </a:defRPr>
                      </a:pPr>
                      <a:r>
                        <a:rPr b="1">
                          <a:solidFill>
                            <a:srgbClr val="FFFFFF"/>
                          </a:solidFill>
                        </a:rPr>
                        <a:t>Serendipitous process dominant</a:t>
                      </a:r>
                    </a:p>
                  </a:txBody>
                  <a:tcPr marL="45720" marR="45720" marT="45720" marB="45720" anchor="t" anchorCtr="0" horzOverflow="overflow"/>
                </a:tc>
                <a:tc>
                  <a:txBody>
                    <a:bodyPr/>
                    <a:lstStyle/>
                    <a:p>
                      <a:pPr lvl="0" algn="l">
                        <a:defRPr b="0" i="0" sz="1800">
                          <a:solidFill>
                            <a:srgbClr val="000000"/>
                          </a:solidFill>
                        </a:defRPr>
                      </a:pPr>
                      <a:r>
                        <a:rPr b="1">
                          <a:solidFill>
                            <a:srgbClr val="FFFFFF"/>
                          </a:solidFill>
                        </a:rPr>
                        <a:t>Goal-directed process dominant</a:t>
                      </a:r>
                    </a:p>
                  </a:txBody>
                  <a:tcPr marL="45720" marR="45720" marT="45720" marB="45720" anchor="t" anchorCtr="0" horzOverflow="overflow"/>
                </a:tc>
              </a:tr>
              <a:tr h="1100172">
                <a:tc>
                  <a:txBody>
                    <a:bodyPr/>
                    <a:lstStyle/>
                    <a:p>
                      <a:pPr lvl="0" algn="l">
                        <a:defRPr b="0" i="0" sz="1800"/>
                      </a:pPr>
                      <a:r>
                        <a:rPr b="1" i="1" sz="1600"/>
                        <a:t>Underlying assumptions</a:t>
                      </a:r>
                    </a:p>
                  </a:txBody>
                  <a:tcPr marL="45720" marR="45720" marT="45720" marB="45720" anchor="t" anchorCtr="0" horzOverflow="overflow"/>
                </a:tc>
                <a:tc>
                  <a:txBody>
                    <a:bodyPr/>
                    <a:lstStyle/>
                    <a:p>
                      <a:pPr lvl="0" algn="l">
                        <a:defRPr b="0" i="0" sz="1800"/>
                      </a:pPr>
                      <a:r>
                        <a:rPr b="1" i="1" sz="1600"/>
                        <a:t>No pre-existent goal. Network evolves through random variation, selection and retention process.</a:t>
                      </a:r>
                    </a:p>
                  </a:txBody>
                  <a:tcPr marL="45720" marR="45720" marT="45720" marB="45720" anchor="t" anchorCtr="0" horzOverflow="overflow"/>
                </a:tc>
                <a:tc>
                  <a:txBody>
                    <a:bodyPr/>
                    <a:lstStyle/>
                    <a:p>
                      <a:pPr lvl="0" algn="l">
                        <a:defRPr b="0" i="0" sz="1800"/>
                      </a:pPr>
                      <a:r>
                        <a:rPr b="1" i="1" sz="1600"/>
                        <a:t>Teleological and instrumental. Actors share a goal. Network is formed to achieve this goal.  Success is measured against this goal.</a:t>
                      </a:r>
                    </a:p>
                  </a:txBody>
                  <a:tcPr marL="45720" marR="45720" marT="45720" marB="45720" anchor="t" anchorCtr="0" horzOverflow="overflow"/>
                </a:tc>
              </a:tr>
              <a:tr h="972653">
                <a:tc>
                  <a:txBody>
                    <a:bodyPr/>
                    <a:lstStyle/>
                    <a:p>
                      <a:pPr lvl="0" algn="l">
                        <a:defRPr b="0" i="0" sz="1800"/>
                      </a:pPr>
                      <a:r>
                        <a:rPr b="1" i="1" sz="1600"/>
                        <a:t>Typical network growth</a:t>
                      </a:r>
                    </a:p>
                  </a:txBody>
                  <a:tcPr marL="45720" marR="45720" marT="45720" marB="45720" anchor="t" anchorCtr="0" horzOverflow="overflow"/>
                </a:tc>
                <a:tc>
                  <a:txBody>
                    <a:bodyPr/>
                    <a:lstStyle/>
                    <a:p>
                      <a:pPr lvl="0" algn="l">
                        <a:defRPr b="0" i="0" sz="1800"/>
                      </a:pPr>
                      <a:r>
                        <a:rPr b="1" i="1" sz="1600"/>
                        <a:t>Slower to form. Grows through dyadic ties. Long-lived, robust survival in times of change.</a:t>
                      </a:r>
                    </a:p>
                  </a:txBody>
                  <a:tcPr marL="45720" marR="45720" marT="45720" marB="45720" anchor="t" anchorCtr="0" horzOverflow="overflow"/>
                </a:tc>
                <a:tc>
                  <a:txBody>
                    <a:bodyPr/>
                    <a:lstStyle/>
                    <a:p>
                      <a:pPr lvl="0" algn="l">
                        <a:defRPr b="0" i="0" sz="1800"/>
                      </a:pPr>
                      <a:r>
                        <a:rPr b="1" i="1" sz="1600"/>
                        <a:t>Fast to form around shared goals. Survival threatened by both success and failure. New goal discovery prolongs life span.</a:t>
                      </a:r>
                    </a:p>
                  </a:txBody>
                  <a:tcPr marL="45720" marR="45720" marT="45720" marB="45720" anchor="t" anchorCtr="0" horzOverflow="overflow"/>
                </a:tc>
              </a:tr>
              <a:tr h="1603108">
                <a:tc>
                  <a:txBody>
                    <a:bodyPr/>
                    <a:lstStyle/>
                    <a:p>
                      <a:pPr lvl="0" algn="l">
                        <a:defRPr b="0" i="0" sz="1800"/>
                      </a:pPr>
                      <a:r>
                        <a:rPr b="1" i="1" sz="1600"/>
                        <a:t>Structural dynamics</a:t>
                      </a:r>
                    </a:p>
                  </a:txBody>
                  <a:tcPr marL="45720" marR="45720" marT="45720" marB="45720" anchor="t" anchorCtr="0" horzOverflow="overflow"/>
                </a:tc>
                <a:tc>
                  <a:txBody>
                    <a:bodyPr/>
                    <a:lstStyle/>
                    <a:p>
                      <a:pPr lvl="0" algn="l">
                        <a:defRPr b="0" i="0" sz="1800"/>
                      </a:pPr>
                      <a:r>
                        <a:rPr b="1" i="1" sz="1600"/>
                        <a:t>Decentralised structure with no single leader. Produces structural holes. Loose coupling. Diffuse boundary. Growth based on dyadic match. More likely to create sub-networks, over time.</a:t>
                      </a:r>
                    </a:p>
                  </a:txBody>
                  <a:tcPr marL="45720" marR="45720" marT="45720" marB="45720" anchor="t" anchorCtr="0" horzOverflow="overflow"/>
                </a:tc>
                <a:tc>
                  <a:txBody>
                    <a:bodyPr/>
                    <a:lstStyle/>
                    <a:p>
                      <a:pPr lvl="0" algn="l">
                        <a:defRPr b="0" i="0" sz="1800"/>
                      </a:pPr>
                      <a:r>
                        <a:rPr b="1" i="1" sz="1600"/>
                        <a:t>Centralised structure with a leader: core-periphery. Minimizes structural holes. Tight coupling. Clear boundary. Growth based on eligibility. Less likely to survive sub-network formation.</a:t>
                      </a:r>
                    </a:p>
                  </a:txBody>
                  <a:tcPr marL="45720" marR="45720" marT="45720" marB="45720" anchor="t" anchorCtr="0" horzOverflow="overflow"/>
                </a:tc>
              </a:tr>
              <a:tr h="848706">
                <a:tc>
                  <a:txBody>
                    <a:bodyPr/>
                    <a:lstStyle/>
                    <a:p>
                      <a:pPr lvl="0" algn="l">
                        <a:defRPr b="0" i="0" sz="1800"/>
                      </a:pPr>
                      <a:r>
                        <a:rPr b="1" i="1" sz="1600"/>
                        <a:t>Conflict</a:t>
                      </a:r>
                    </a:p>
                  </a:txBody>
                  <a:tcPr marL="45720" marR="45720" marT="45720" marB="45720" anchor="t" anchorCtr="0" horzOverflow="overflow"/>
                </a:tc>
                <a:tc>
                  <a:txBody>
                    <a:bodyPr/>
                    <a:lstStyle/>
                    <a:p>
                      <a:pPr lvl="0" algn="l">
                        <a:defRPr b="0" i="0" sz="1800"/>
                      </a:pPr>
                      <a:r>
                        <a:rPr b="1" i="1" sz="1600"/>
                        <a:t>Sub-groups, each with internal solidarity, can survive in the same network.</a:t>
                      </a:r>
                    </a:p>
                  </a:txBody>
                  <a:tcPr marL="45720" marR="45720" marT="45720" marB="45720" anchor="t" anchorCtr="0" horzOverflow="overflow"/>
                </a:tc>
                <a:tc>
                  <a:txBody>
                    <a:bodyPr/>
                    <a:lstStyle/>
                    <a:p>
                      <a:pPr lvl="0" algn="l">
                        <a:defRPr b="0" i="0" sz="1800"/>
                      </a:pPr>
                      <a:r>
                        <a:rPr b="1" i="1" sz="1600"/>
                        <a:t>If conflicts arise over goals, probable break-up of network.</a:t>
                      </a:r>
                    </a:p>
                  </a:txBody>
                  <a:tcPr marL="45720" marR="45720" marT="45720" marB="45720" anchor="t" anchorCtr="0" horzOverflow="overflow"/>
                </a:tc>
              </a:tr>
              <a:tr h="1506871">
                <a:tc>
                  <a:txBody>
                    <a:bodyPr/>
                    <a:lstStyle/>
                    <a:p>
                      <a:pPr lvl="0" algn="l">
                        <a:defRPr b="0" i="0" sz="1800"/>
                      </a:pPr>
                      <a:r>
                        <a:rPr b="1" i="1" sz="1600"/>
                        <a:t>Implications for individual actors</a:t>
                      </a:r>
                    </a:p>
                  </a:txBody>
                  <a:tcPr marL="45720" marR="45720" marT="45720" marB="45720" anchor="t" anchorCtr="0" horzOverflow="overflow"/>
                </a:tc>
                <a:tc>
                  <a:txBody>
                    <a:bodyPr/>
                    <a:lstStyle/>
                    <a:p>
                      <a:pPr lvl="0" algn="l">
                        <a:defRPr b="0" i="0" sz="1800"/>
                      </a:pPr>
                      <a:r>
                        <a:rPr b="1" i="1" sz="1600"/>
                        <a:t>More diverse actors. Actors participate based on shared ties. Mobility through network links. Unexpected career change may occur. Emphasis on interpersonal trust at dyadic level.</a:t>
                      </a:r>
                    </a:p>
                  </a:txBody>
                  <a:tcPr marL="45720" marR="45720" marT="45720" marB="45720" anchor="t" anchorCtr="0" horzOverflow="overflow"/>
                </a:tc>
                <a:tc>
                  <a:txBody>
                    <a:bodyPr/>
                    <a:lstStyle/>
                    <a:p>
                      <a:pPr lvl="0" algn="l">
                        <a:defRPr b="0" i="0" sz="1800"/>
                      </a:pPr>
                      <a:r>
                        <a:rPr b="1" i="1" sz="1600"/>
                        <a:t>More homogenous actors. Actors participate based on shared goals. Mobility across similar organisations. More predictable career path. Emphasis on network-wide trust.</a:t>
                      </a:r>
                    </a:p>
                  </a:txBody>
                  <a:tcPr marL="45720" marR="45720" marT="45720" marB="45720" anchor="t" anchorCtr="0" horzOverflow="overflow"/>
                </a:tc>
              </a:tr>
            </a:tbl>
          </a:graphicData>
        </a:graphic>
      </p:graphicFrame>
    </p:spTree>
  </p:cSld>
  <p:clrMapOvr>
    <a:masterClrMapping/>
  </p:clrMapOvr>
  <p:transition spd="med" advClick="1"/>
</p:sld>
</file>

<file path=ppt/slides/slide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8" name="Shape 308"/>
          <p:cNvSpPr/>
          <p:nvPr>
            <p:ph type="title"/>
          </p:nvPr>
        </p:nvSpPr>
        <p:spPr>
          <a:xfrm>
            <a:off x="457200" y="274638"/>
            <a:ext cx="8229600" cy="1143001"/>
          </a:xfrm>
          <a:prstGeom prst="rect">
            <a:avLst/>
          </a:prstGeom>
        </p:spPr>
        <p:txBody>
          <a:bodyPr/>
          <a:lstStyle/>
          <a:p>
            <a:pPr lvl="0">
              <a:defRPr sz="1800"/>
            </a:pPr>
            <a:r>
              <a:rPr sz="4400"/>
              <a:t>The 3Cs</a:t>
            </a:r>
          </a:p>
        </p:txBody>
      </p:sp>
      <p:sp>
        <p:nvSpPr>
          <p:cNvPr id="309" name="Shape 309"/>
          <p:cNvSpPr/>
          <p:nvPr>
            <p:ph type="body" idx="1"/>
          </p:nvPr>
        </p:nvSpPr>
        <p:spPr>
          <a:xfrm>
            <a:off x="457200" y="1600200"/>
            <a:ext cx="8229600" cy="4525963"/>
          </a:xfrm>
          <a:prstGeom prst="rect">
            <a:avLst/>
          </a:prstGeom>
        </p:spPr>
        <p:txBody>
          <a:bodyPr/>
          <a:lstStyle/>
          <a:p>
            <a:pPr lvl="0" marL="332613" indent="-332613" defTabSz="886968">
              <a:spcBef>
                <a:spcPts val="600"/>
              </a:spcBef>
              <a:defRPr sz="1800"/>
            </a:pPr>
            <a:r>
              <a:rPr sz="2813"/>
              <a:t>The 3Cs are models of inter- and intra-organisational integration</a:t>
            </a:r>
            <a:endParaRPr sz="2813"/>
          </a:p>
          <a:p>
            <a:pPr lvl="0" marL="332613" indent="-332613" defTabSz="886968">
              <a:spcBef>
                <a:spcPts val="600"/>
              </a:spcBef>
              <a:defRPr sz="1800"/>
            </a:pPr>
            <a:r>
              <a:rPr sz="2813"/>
              <a:t>Cooperation primarily focuses on sharing information and expertise</a:t>
            </a:r>
            <a:endParaRPr sz="2813"/>
          </a:p>
          <a:p>
            <a:pPr lvl="0" marL="332613" indent="-332613" defTabSz="886968">
              <a:spcBef>
                <a:spcPts val="600"/>
              </a:spcBef>
              <a:defRPr sz="1800"/>
            </a:pPr>
            <a:r>
              <a:rPr sz="2813"/>
              <a:t>Coordination involves greater interdependence and alignment of resources towards shared goals</a:t>
            </a:r>
            <a:endParaRPr sz="2813"/>
          </a:p>
          <a:p>
            <a:pPr lvl="0" marL="332613" indent="-332613" defTabSz="886968">
              <a:spcBef>
                <a:spcPts val="600"/>
              </a:spcBef>
              <a:defRPr sz="1800"/>
            </a:pPr>
            <a:r>
              <a:rPr sz="2813"/>
              <a:t>Collaboration requires strong and highly interdependent relationships, system level changes, ceding of autonomy</a:t>
            </a:r>
          </a:p>
        </p:txBody>
      </p:sp>
    </p:spTree>
  </p:cSld>
  <p:clrMapOvr>
    <a:masterClrMapping/>
  </p:clrMapOvr>
  <p:transition spd="med" advClick="1"/>
</p:sld>
</file>

<file path=ppt/slides/slide7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1" name="Shape 311"/>
          <p:cNvSpPr/>
          <p:nvPr>
            <p:ph type="title"/>
          </p:nvPr>
        </p:nvSpPr>
        <p:spPr>
          <a:xfrm>
            <a:off x="457200" y="274638"/>
            <a:ext cx="8229600" cy="1143001"/>
          </a:xfrm>
          <a:prstGeom prst="rect">
            <a:avLst/>
          </a:prstGeom>
        </p:spPr>
        <p:txBody>
          <a:bodyPr/>
          <a:lstStyle/>
          <a:p>
            <a:pPr lvl="0">
              <a:defRPr sz="1800"/>
            </a:pPr>
            <a:r>
              <a:rPr sz="4400"/>
              <a:t>Cooperation</a:t>
            </a:r>
          </a:p>
        </p:txBody>
      </p:sp>
      <p:sp>
        <p:nvSpPr>
          <p:cNvPr id="312" name="Shape 312"/>
          <p:cNvSpPr/>
          <p:nvPr>
            <p:ph type="body" idx="1"/>
          </p:nvPr>
        </p:nvSpPr>
        <p:spPr>
          <a:xfrm>
            <a:off x="457200" y="1600200"/>
            <a:ext cx="8229600" cy="4525963"/>
          </a:xfrm>
          <a:prstGeom prst="rect">
            <a:avLst/>
          </a:prstGeom>
        </p:spPr>
        <p:txBody>
          <a:bodyPr/>
          <a:lstStyle/>
          <a:p>
            <a:pPr lvl="0" marL="339470" indent="-339470" defTabSz="905255">
              <a:lnSpc>
                <a:spcPct val="90000"/>
              </a:lnSpc>
              <a:spcBef>
                <a:spcPts val="600"/>
              </a:spcBef>
              <a:defRPr sz="1800"/>
            </a:pPr>
            <a:r>
              <a:rPr sz="2871"/>
              <a:t>Low trust, unstable relations</a:t>
            </a:r>
            <a:endParaRPr sz="2871"/>
          </a:p>
          <a:p>
            <a:pPr lvl="0" marL="339470" indent="-339470" defTabSz="905255">
              <a:lnSpc>
                <a:spcPct val="90000"/>
              </a:lnSpc>
              <a:spcBef>
                <a:spcPts val="600"/>
              </a:spcBef>
              <a:defRPr sz="1800"/>
            </a:pPr>
            <a:r>
              <a:rPr sz="2871"/>
              <a:t>Infrequent communication flows</a:t>
            </a:r>
            <a:endParaRPr sz="2871"/>
          </a:p>
          <a:p>
            <a:pPr lvl="0" marL="339470" indent="-339470" defTabSz="905255">
              <a:lnSpc>
                <a:spcPct val="90000"/>
              </a:lnSpc>
              <a:spcBef>
                <a:spcPts val="600"/>
              </a:spcBef>
              <a:defRPr sz="1800"/>
            </a:pPr>
            <a:r>
              <a:rPr sz="2871"/>
              <a:t>Known information sharing</a:t>
            </a:r>
            <a:endParaRPr sz="2871"/>
          </a:p>
          <a:p>
            <a:pPr lvl="0" marL="339470" indent="-339470" defTabSz="905255">
              <a:lnSpc>
                <a:spcPct val="90000"/>
              </a:lnSpc>
              <a:spcBef>
                <a:spcPts val="600"/>
              </a:spcBef>
              <a:defRPr sz="1800"/>
            </a:pPr>
            <a:r>
              <a:rPr sz="2871"/>
              <a:t>Adjusting actions</a:t>
            </a:r>
            <a:endParaRPr sz="2871"/>
          </a:p>
          <a:p>
            <a:pPr lvl="0" marL="339470" indent="-339470" defTabSz="905255">
              <a:lnSpc>
                <a:spcPct val="90000"/>
              </a:lnSpc>
              <a:spcBef>
                <a:spcPts val="600"/>
              </a:spcBef>
              <a:defRPr sz="1800"/>
            </a:pPr>
            <a:r>
              <a:rPr sz="2871"/>
              <a:t>Independent/autonomous goals</a:t>
            </a:r>
            <a:endParaRPr sz="2871"/>
          </a:p>
          <a:p>
            <a:pPr lvl="0" marL="339470" indent="-339470" defTabSz="905255">
              <a:lnSpc>
                <a:spcPct val="90000"/>
              </a:lnSpc>
              <a:spcBef>
                <a:spcPts val="600"/>
              </a:spcBef>
              <a:defRPr sz="1800"/>
            </a:pPr>
            <a:r>
              <a:rPr sz="2871"/>
              <a:t>Power remains with the organisation</a:t>
            </a:r>
            <a:endParaRPr sz="2871"/>
          </a:p>
          <a:p>
            <a:pPr lvl="0" marL="339470" indent="-339470" defTabSz="905255">
              <a:lnSpc>
                <a:spcPct val="90000"/>
              </a:lnSpc>
              <a:spcBef>
                <a:spcPts val="600"/>
              </a:spcBef>
              <a:defRPr sz="1800"/>
            </a:pPr>
            <a:r>
              <a:rPr sz="2871"/>
              <a:t>Commitment and accountability to own agency</a:t>
            </a:r>
            <a:endParaRPr sz="2871"/>
          </a:p>
          <a:p>
            <a:pPr lvl="0" marL="339470" indent="-339470" defTabSz="905255">
              <a:lnSpc>
                <a:spcPct val="90000"/>
              </a:lnSpc>
              <a:spcBef>
                <a:spcPts val="600"/>
              </a:spcBef>
              <a:defRPr sz="1800"/>
            </a:pPr>
            <a:r>
              <a:rPr sz="2871"/>
              <a:t>Relational time frame requirements are short term, can be entered into and developed quickly</a:t>
            </a:r>
          </a:p>
        </p:txBody>
      </p:sp>
    </p:spTree>
  </p:cSld>
  <p:clrMapOvr>
    <a:masterClrMapping/>
  </p:clrMapOvr>
  <p:transition spd="med" advClick="1"/>
</p:sld>
</file>

<file path=ppt/slides/slide7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4" name="Shape 314"/>
          <p:cNvSpPr/>
          <p:nvPr>
            <p:ph type="title"/>
          </p:nvPr>
        </p:nvSpPr>
        <p:spPr>
          <a:xfrm>
            <a:off x="457200" y="274638"/>
            <a:ext cx="8229600" cy="1143001"/>
          </a:xfrm>
          <a:prstGeom prst="rect">
            <a:avLst/>
          </a:prstGeom>
        </p:spPr>
        <p:txBody>
          <a:bodyPr/>
          <a:lstStyle/>
          <a:p>
            <a:pPr lvl="0">
              <a:defRPr sz="1800"/>
            </a:pPr>
            <a:r>
              <a:rPr sz="4400"/>
              <a:t>Coordination</a:t>
            </a:r>
          </a:p>
        </p:txBody>
      </p:sp>
      <p:sp>
        <p:nvSpPr>
          <p:cNvPr id="315" name="Shape 315"/>
          <p:cNvSpPr/>
          <p:nvPr>
            <p:ph type="body" idx="1"/>
          </p:nvPr>
        </p:nvSpPr>
        <p:spPr>
          <a:xfrm>
            <a:off x="457200" y="1600200"/>
            <a:ext cx="8229600" cy="4525963"/>
          </a:xfrm>
          <a:prstGeom prst="rect">
            <a:avLst/>
          </a:prstGeom>
        </p:spPr>
        <p:txBody>
          <a:bodyPr/>
          <a:lstStyle/>
          <a:p>
            <a:pPr lvl="0">
              <a:lnSpc>
                <a:spcPct val="80000"/>
              </a:lnSpc>
              <a:spcBef>
                <a:spcPts val="600"/>
              </a:spcBef>
              <a:defRPr sz="1800"/>
            </a:pPr>
            <a:r>
              <a:rPr sz="2700"/>
              <a:t>Medium trust, building upon prior relations</a:t>
            </a:r>
            <a:endParaRPr sz="2700"/>
          </a:p>
          <a:p>
            <a:pPr lvl="0">
              <a:lnSpc>
                <a:spcPct val="80000"/>
              </a:lnSpc>
              <a:spcBef>
                <a:spcPts val="600"/>
              </a:spcBef>
              <a:defRPr sz="1800"/>
            </a:pPr>
            <a:r>
              <a:rPr sz="2700"/>
              <a:t>Structured communication flows</a:t>
            </a:r>
            <a:endParaRPr sz="2700"/>
          </a:p>
          <a:p>
            <a:pPr lvl="0">
              <a:lnSpc>
                <a:spcPct val="80000"/>
              </a:lnSpc>
              <a:spcBef>
                <a:spcPts val="600"/>
              </a:spcBef>
              <a:defRPr sz="1800"/>
            </a:pPr>
            <a:r>
              <a:rPr sz="2700"/>
              <a:t>Project related and directed information sharing</a:t>
            </a:r>
            <a:endParaRPr sz="2700"/>
          </a:p>
          <a:p>
            <a:pPr lvl="0">
              <a:lnSpc>
                <a:spcPct val="80000"/>
              </a:lnSpc>
              <a:spcBef>
                <a:spcPts val="600"/>
              </a:spcBef>
              <a:defRPr sz="1800"/>
            </a:pPr>
            <a:r>
              <a:rPr sz="2700"/>
              <a:t>Joint projects, joint funding, joint policy</a:t>
            </a:r>
            <a:endParaRPr sz="2700"/>
          </a:p>
          <a:p>
            <a:pPr lvl="0">
              <a:lnSpc>
                <a:spcPct val="80000"/>
              </a:lnSpc>
              <a:spcBef>
                <a:spcPts val="600"/>
              </a:spcBef>
              <a:defRPr sz="1800"/>
            </a:pPr>
            <a:r>
              <a:rPr sz="2700"/>
              <a:t>Semi-independent goals</a:t>
            </a:r>
            <a:endParaRPr sz="2700"/>
          </a:p>
          <a:p>
            <a:pPr lvl="0">
              <a:lnSpc>
                <a:spcPct val="80000"/>
              </a:lnSpc>
              <a:spcBef>
                <a:spcPts val="600"/>
              </a:spcBef>
              <a:defRPr sz="1800"/>
            </a:pPr>
            <a:r>
              <a:rPr sz="2700"/>
              <a:t>Power remains with organisations</a:t>
            </a:r>
            <a:endParaRPr sz="2700"/>
          </a:p>
          <a:p>
            <a:pPr lvl="0">
              <a:lnSpc>
                <a:spcPct val="80000"/>
              </a:lnSpc>
              <a:spcBef>
                <a:spcPts val="600"/>
              </a:spcBef>
              <a:defRPr sz="1800"/>
            </a:pPr>
            <a:r>
              <a:rPr sz="2700"/>
              <a:t>Shared resources around project</a:t>
            </a:r>
            <a:endParaRPr sz="2700"/>
          </a:p>
          <a:p>
            <a:pPr lvl="0">
              <a:lnSpc>
                <a:spcPct val="80000"/>
              </a:lnSpc>
              <a:spcBef>
                <a:spcPts val="600"/>
              </a:spcBef>
              <a:defRPr sz="1800"/>
            </a:pPr>
            <a:r>
              <a:rPr sz="2700"/>
              <a:t>Commitment and accountability to own agency and project</a:t>
            </a:r>
            <a:endParaRPr sz="2700"/>
          </a:p>
          <a:p>
            <a:pPr lvl="0">
              <a:lnSpc>
                <a:spcPct val="80000"/>
              </a:lnSpc>
              <a:spcBef>
                <a:spcPts val="600"/>
              </a:spcBef>
              <a:defRPr sz="1800"/>
            </a:pPr>
            <a:r>
              <a:rPr sz="2700"/>
              <a:t>Relational time frame medium term – often based on prior projects</a:t>
            </a:r>
          </a:p>
        </p:txBody>
      </p:sp>
    </p:spTree>
  </p:cSld>
  <p:clrMapOvr>
    <a:masterClrMapping/>
  </p:clrMapOvr>
  <p:transition spd="med" advClick="1"/>
</p:sld>
</file>

<file path=ppt/slides/slide7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7" name="Shape 317"/>
          <p:cNvSpPr/>
          <p:nvPr>
            <p:ph type="title"/>
          </p:nvPr>
        </p:nvSpPr>
        <p:spPr>
          <a:xfrm>
            <a:off x="457200" y="274638"/>
            <a:ext cx="8229600" cy="1143001"/>
          </a:xfrm>
          <a:prstGeom prst="rect">
            <a:avLst/>
          </a:prstGeom>
        </p:spPr>
        <p:txBody>
          <a:bodyPr/>
          <a:lstStyle/>
          <a:p>
            <a:pPr lvl="0">
              <a:defRPr sz="1800"/>
            </a:pPr>
            <a:r>
              <a:rPr sz="4400"/>
              <a:t>Collaboration</a:t>
            </a:r>
          </a:p>
        </p:txBody>
      </p:sp>
      <p:sp>
        <p:nvSpPr>
          <p:cNvPr id="318" name="Shape 318"/>
          <p:cNvSpPr/>
          <p:nvPr>
            <p:ph type="body" idx="1"/>
          </p:nvPr>
        </p:nvSpPr>
        <p:spPr>
          <a:xfrm>
            <a:off x="457200" y="1600200"/>
            <a:ext cx="8229600" cy="4525963"/>
          </a:xfrm>
          <a:prstGeom prst="rect">
            <a:avLst/>
          </a:prstGeom>
        </p:spPr>
        <p:txBody>
          <a:bodyPr/>
          <a:lstStyle/>
          <a:p>
            <a:pPr lvl="0" marL="329184" indent="-329184" defTabSz="877823">
              <a:lnSpc>
                <a:spcPct val="90000"/>
              </a:lnSpc>
              <a:spcBef>
                <a:spcPts val="600"/>
              </a:spcBef>
              <a:defRPr sz="1800"/>
            </a:pPr>
            <a:r>
              <a:rPr sz="2592"/>
              <a:t>High trust, stable relations</a:t>
            </a:r>
            <a:endParaRPr sz="2592"/>
          </a:p>
          <a:p>
            <a:pPr lvl="0" marL="329184" indent="-329184" defTabSz="877823">
              <a:lnSpc>
                <a:spcPct val="90000"/>
              </a:lnSpc>
              <a:spcBef>
                <a:spcPts val="600"/>
              </a:spcBef>
              <a:defRPr sz="1800"/>
            </a:pPr>
            <a:r>
              <a:rPr sz="2592"/>
              <a:t>Thick communication flows</a:t>
            </a:r>
            <a:endParaRPr sz="2592"/>
          </a:p>
          <a:p>
            <a:pPr lvl="0" marL="329184" indent="-329184" defTabSz="877823">
              <a:lnSpc>
                <a:spcPct val="90000"/>
              </a:lnSpc>
              <a:spcBef>
                <a:spcPts val="600"/>
              </a:spcBef>
              <a:defRPr sz="1800"/>
            </a:pPr>
            <a:r>
              <a:rPr sz="2592"/>
              <a:t>Tactical information sharing</a:t>
            </a:r>
            <a:endParaRPr sz="2592"/>
          </a:p>
          <a:p>
            <a:pPr lvl="0" marL="329184" indent="-329184" defTabSz="877823">
              <a:lnSpc>
                <a:spcPct val="90000"/>
              </a:lnSpc>
              <a:spcBef>
                <a:spcPts val="600"/>
              </a:spcBef>
              <a:defRPr sz="1800"/>
            </a:pPr>
            <a:r>
              <a:rPr sz="2592"/>
              <a:t>Systems change</a:t>
            </a:r>
            <a:endParaRPr sz="2592"/>
          </a:p>
          <a:p>
            <a:pPr lvl="0" marL="329184" indent="-329184" defTabSz="877823">
              <a:lnSpc>
                <a:spcPct val="90000"/>
              </a:lnSpc>
              <a:spcBef>
                <a:spcPts val="600"/>
              </a:spcBef>
              <a:defRPr sz="1800"/>
            </a:pPr>
            <a:r>
              <a:rPr sz="2592"/>
              <a:t>Dense interdependent relations and goals</a:t>
            </a:r>
            <a:endParaRPr sz="2592"/>
          </a:p>
          <a:p>
            <a:pPr lvl="0" marL="329184" indent="-329184" defTabSz="877823">
              <a:lnSpc>
                <a:spcPct val="90000"/>
              </a:lnSpc>
              <a:spcBef>
                <a:spcPts val="600"/>
              </a:spcBef>
              <a:defRPr sz="1800"/>
            </a:pPr>
            <a:r>
              <a:rPr sz="2592"/>
              <a:t>Shared power</a:t>
            </a:r>
            <a:endParaRPr sz="2592"/>
          </a:p>
          <a:p>
            <a:pPr lvl="0" marL="329184" indent="-329184" defTabSz="877823">
              <a:lnSpc>
                <a:spcPct val="90000"/>
              </a:lnSpc>
              <a:spcBef>
                <a:spcPts val="600"/>
              </a:spcBef>
              <a:defRPr sz="1800"/>
            </a:pPr>
            <a:r>
              <a:rPr sz="2592"/>
              <a:t>Pooled, collective resources</a:t>
            </a:r>
            <a:endParaRPr sz="2592"/>
          </a:p>
          <a:p>
            <a:pPr lvl="0" marL="329184" indent="-329184" defTabSz="877823">
              <a:lnSpc>
                <a:spcPct val="90000"/>
              </a:lnSpc>
              <a:spcBef>
                <a:spcPts val="600"/>
              </a:spcBef>
              <a:defRPr sz="1800"/>
            </a:pPr>
            <a:r>
              <a:rPr sz="2592"/>
              <a:t>Commitment and accountability to the network first</a:t>
            </a:r>
            <a:endParaRPr sz="2592"/>
          </a:p>
          <a:p>
            <a:pPr lvl="0" marL="329184" indent="-329184" defTabSz="877823">
              <a:lnSpc>
                <a:spcPct val="90000"/>
              </a:lnSpc>
              <a:spcBef>
                <a:spcPts val="600"/>
              </a:spcBef>
              <a:defRPr sz="1800"/>
            </a:pPr>
            <a:r>
              <a:rPr sz="2592"/>
              <a:t>Relational time frame requirements are long term – 3 to 5 years</a:t>
            </a:r>
          </a:p>
        </p:txBody>
      </p:sp>
    </p:spTree>
  </p:cSld>
  <p:clrMapOvr>
    <a:masterClrMapping/>
  </p:clrMapOvr>
  <p:transition spd="med" advClick="1"/>
</p:sld>
</file>

<file path=ppt/slides/slide7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Shape 320"/>
          <p:cNvSpPr/>
          <p:nvPr>
            <p:ph type="title"/>
          </p:nvPr>
        </p:nvSpPr>
        <p:spPr>
          <a:xfrm>
            <a:off x="457200" y="274638"/>
            <a:ext cx="8229600" cy="1143001"/>
          </a:xfrm>
          <a:prstGeom prst="rect">
            <a:avLst/>
          </a:prstGeom>
        </p:spPr>
        <p:txBody>
          <a:bodyPr/>
          <a:lstStyle>
            <a:lvl1pPr defTabSz="859536">
              <a:defRPr sz="3666"/>
            </a:lvl1pPr>
          </a:lstStyle>
          <a:p>
            <a:pPr lvl="0">
              <a:defRPr sz="1800"/>
            </a:pPr>
            <a:r>
              <a:rPr sz="3666"/>
              <a:t>Townsville Homelessness Services 2011</a:t>
            </a:r>
          </a:p>
        </p:txBody>
      </p:sp>
      <p:pic>
        <p:nvPicPr>
          <p:cNvPr id="321" name="image42.jpeg"/>
          <p:cNvPicPr/>
          <p:nvPr/>
        </p:nvPicPr>
        <p:blipFill>
          <a:blip r:embed="rId2">
            <a:extLst/>
          </a:blip>
          <a:stretch>
            <a:fillRect/>
          </a:stretch>
        </p:blipFill>
        <p:spPr>
          <a:xfrm>
            <a:off x="550500" y="1600200"/>
            <a:ext cx="8043000" cy="4525963"/>
          </a:xfrm>
          <a:prstGeom prst="rect">
            <a:avLst/>
          </a:prstGeom>
          <a:ln w="12700">
            <a:miter lim="400000"/>
          </a:ln>
        </p:spPr>
      </p:pic>
    </p:spTree>
  </p:cSld>
  <p:clrMapOvr>
    <a:masterClrMapping/>
  </p:clrMapOvr>
  <p:transition spd="med" advClick="1"/>
</p:sld>
</file>

<file path=ppt/slides/slide7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3" name="Shape 323"/>
          <p:cNvSpPr/>
          <p:nvPr>
            <p:ph type="title"/>
          </p:nvPr>
        </p:nvSpPr>
        <p:spPr>
          <a:xfrm>
            <a:off x="457200" y="274638"/>
            <a:ext cx="8229600" cy="1143001"/>
          </a:xfrm>
          <a:prstGeom prst="rect">
            <a:avLst/>
          </a:prstGeom>
        </p:spPr>
        <p:txBody>
          <a:bodyPr/>
          <a:lstStyle/>
          <a:p>
            <a:pPr lvl="0">
              <a:defRPr sz="1800"/>
            </a:pPr>
            <a:r>
              <a:rPr sz="4400"/>
              <a:t>How to select network partners</a:t>
            </a:r>
          </a:p>
        </p:txBody>
      </p:sp>
      <p:sp>
        <p:nvSpPr>
          <p:cNvPr id="324" name="Shape 324"/>
          <p:cNvSpPr/>
          <p:nvPr>
            <p:ph type="body" idx="1"/>
          </p:nvPr>
        </p:nvSpPr>
        <p:spPr>
          <a:xfrm>
            <a:off x="457200" y="1600200"/>
            <a:ext cx="8229600" cy="4525963"/>
          </a:xfrm>
          <a:prstGeom prst="rect">
            <a:avLst/>
          </a:prstGeom>
        </p:spPr>
        <p:txBody>
          <a:bodyPr/>
          <a:lstStyle/>
          <a:p>
            <a:pPr lvl="0">
              <a:defRPr sz="1800"/>
            </a:pPr>
            <a:r>
              <a:rPr sz="3200"/>
              <a:t>To what end are you building a network?</a:t>
            </a:r>
            <a:endParaRPr sz="3200"/>
          </a:p>
          <a:p>
            <a:pPr lvl="0">
              <a:defRPr sz="1800"/>
            </a:pPr>
            <a:r>
              <a:rPr sz="3200"/>
              <a:t>‘Trust, reciprocity and mutuality are the glue that binds’ (Powell 1990)</a:t>
            </a:r>
            <a:endParaRPr sz="3200"/>
          </a:p>
          <a:p>
            <a:pPr lvl="0">
              <a:defRPr sz="1800"/>
            </a:pPr>
            <a:r>
              <a:rPr sz="3200"/>
              <a:t>Homophily is not the best guiding principle – structural equivalence and structural holes</a:t>
            </a:r>
            <a:endParaRPr sz="3200"/>
          </a:p>
          <a:p>
            <a:pPr lvl="0">
              <a:defRPr sz="1800"/>
            </a:pPr>
            <a:r>
              <a:rPr sz="3200"/>
              <a:t>Social capital – what can you get out of a relationship?</a:t>
            </a:r>
          </a:p>
        </p:txBody>
      </p:sp>
    </p:spTree>
  </p:cSld>
  <p:clrMapOvr>
    <a:masterClrMapping/>
  </p:clrMapOvr>
  <p:transition spd="med" advClick="1"/>
</p:sld>
</file>

<file path=ppt/slides/slide7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6" name="Shape 326"/>
          <p:cNvSpPr/>
          <p:nvPr>
            <p:ph type="title"/>
          </p:nvPr>
        </p:nvSpPr>
        <p:spPr>
          <a:xfrm>
            <a:off x="457200" y="274638"/>
            <a:ext cx="8229600" cy="1143001"/>
          </a:xfrm>
          <a:prstGeom prst="rect">
            <a:avLst/>
          </a:prstGeom>
        </p:spPr>
        <p:txBody>
          <a:bodyPr/>
          <a:lstStyle/>
          <a:p>
            <a:pPr lvl="0">
              <a:defRPr sz="1800"/>
            </a:pPr>
            <a:r>
              <a:rPr sz="4400"/>
              <a:t>Trust</a:t>
            </a:r>
          </a:p>
        </p:txBody>
      </p:sp>
      <p:sp>
        <p:nvSpPr>
          <p:cNvPr id="327" name="Shape 327"/>
          <p:cNvSpPr/>
          <p:nvPr>
            <p:ph type="body" idx="1"/>
          </p:nvPr>
        </p:nvSpPr>
        <p:spPr>
          <a:xfrm>
            <a:off x="457200" y="1600200"/>
            <a:ext cx="8229600" cy="4525963"/>
          </a:xfrm>
          <a:prstGeom prst="rect">
            <a:avLst/>
          </a:prstGeom>
        </p:spPr>
        <p:txBody>
          <a:bodyPr/>
          <a:lstStyle/>
          <a:p>
            <a:pPr lvl="0">
              <a:defRPr sz="1800"/>
            </a:pPr>
            <a:r>
              <a:rPr sz="3200"/>
              <a:t>Building trust requires time and a willingness to engage with partners</a:t>
            </a:r>
            <a:endParaRPr sz="3200"/>
          </a:p>
          <a:p>
            <a:pPr lvl="0">
              <a:defRPr sz="1800"/>
            </a:pPr>
            <a:r>
              <a:rPr sz="3200"/>
              <a:t>Reciprocity and mutuality underpin trust in a relationship, one-way relationships are unproductive</a:t>
            </a:r>
          </a:p>
        </p:txBody>
      </p:sp>
    </p:spTree>
  </p:cSld>
  <p:clrMapOvr>
    <a:masterClrMapping/>
  </p:clrMapOvr>
  <p:transition spd="med" advClick="1"/>
</p:sld>
</file>

<file path=ppt/slides/slide7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 name="Shape 329"/>
          <p:cNvSpPr/>
          <p:nvPr>
            <p:ph type="title"/>
          </p:nvPr>
        </p:nvSpPr>
        <p:spPr>
          <a:xfrm>
            <a:off x="457200" y="274638"/>
            <a:ext cx="8229600" cy="1143001"/>
          </a:xfrm>
          <a:prstGeom prst="rect">
            <a:avLst/>
          </a:prstGeom>
        </p:spPr>
        <p:txBody>
          <a:bodyPr/>
          <a:lstStyle/>
          <a:p>
            <a:pPr lvl="0">
              <a:defRPr sz="1800"/>
            </a:pPr>
            <a:r>
              <a:rPr sz="4400"/>
              <a:t>Developing your network</a:t>
            </a:r>
          </a:p>
        </p:txBody>
      </p:sp>
      <p:sp>
        <p:nvSpPr>
          <p:cNvPr id="330" name="Shape 330"/>
          <p:cNvSpPr/>
          <p:nvPr>
            <p:ph type="body" idx="1"/>
          </p:nvPr>
        </p:nvSpPr>
        <p:spPr>
          <a:xfrm>
            <a:off x="457200" y="1600200"/>
            <a:ext cx="8229600" cy="4525963"/>
          </a:xfrm>
          <a:prstGeom prst="rect">
            <a:avLst/>
          </a:prstGeom>
        </p:spPr>
        <p:txBody>
          <a:bodyPr/>
          <a:lstStyle/>
          <a:p>
            <a:pPr lvl="0"/>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title"/>
          </p:nvPr>
        </p:nvSpPr>
        <p:spPr>
          <a:xfrm>
            <a:off x="457200" y="274638"/>
            <a:ext cx="8229600" cy="850105"/>
          </a:xfrm>
          <a:prstGeom prst="rect">
            <a:avLst/>
          </a:prstGeom>
        </p:spPr>
        <p:txBody>
          <a:bodyPr/>
          <a:lstStyle/>
          <a:p>
            <a:pPr lvl="0">
              <a:defRPr sz="1800"/>
            </a:pPr>
            <a:r>
              <a:rPr sz="4400"/>
              <a:t>Anthropology</a:t>
            </a:r>
          </a:p>
        </p:txBody>
      </p:sp>
      <p:pic>
        <p:nvPicPr>
          <p:cNvPr id="79" name="image3.jpeg" descr="Kinship_Systems-590x310.jpg"/>
          <p:cNvPicPr/>
          <p:nvPr/>
        </p:nvPicPr>
        <p:blipFill>
          <a:blip r:embed="rId2">
            <a:extLst/>
          </a:blip>
          <a:stretch>
            <a:fillRect/>
          </a:stretch>
        </p:blipFill>
        <p:spPr>
          <a:xfrm>
            <a:off x="467543" y="1340767"/>
            <a:ext cx="8352930" cy="5040562"/>
          </a:xfrm>
          <a:prstGeom prst="rect">
            <a:avLst/>
          </a:prstGeom>
          <a:ln w="12700">
            <a:miter lim="400000"/>
          </a:ln>
        </p:spPr>
      </p:pic>
    </p:spTree>
  </p:cSld>
  <p:clrMapOvr>
    <a:masterClrMapping/>
  </p:clrMapOvr>
  <p:transition spd="med" advClick="1"/>
</p:sld>
</file>

<file path=ppt/slides/slide8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Shape 332"/>
          <p:cNvSpPr/>
          <p:nvPr>
            <p:ph type="title"/>
          </p:nvPr>
        </p:nvSpPr>
        <p:spPr>
          <a:xfrm>
            <a:off x="457200" y="274638"/>
            <a:ext cx="8229600" cy="1143001"/>
          </a:xfrm>
          <a:prstGeom prst="rect">
            <a:avLst/>
          </a:prstGeom>
        </p:spPr>
        <p:txBody>
          <a:bodyPr/>
          <a:lstStyle/>
          <a:p>
            <a:pPr lvl="0">
              <a:defRPr sz="1800"/>
            </a:pPr>
            <a:r>
              <a:rPr sz="4400"/>
              <a:t>Assessing your network</a:t>
            </a:r>
          </a:p>
        </p:txBody>
      </p:sp>
      <p:sp>
        <p:nvSpPr>
          <p:cNvPr id="333" name="Shape 333"/>
          <p:cNvSpPr/>
          <p:nvPr>
            <p:ph type="body" idx="1"/>
          </p:nvPr>
        </p:nvSpPr>
        <p:spPr>
          <a:xfrm>
            <a:off x="457200" y="1600200"/>
            <a:ext cx="8229600" cy="4525963"/>
          </a:xfrm>
          <a:prstGeom prst="rect">
            <a:avLst/>
          </a:prstGeom>
        </p:spPr>
        <p:txBody>
          <a:bodyPr/>
          <a:lstStyle/>
          <a:p>
            <a:pPr lvl="0"/>
          </a:p>
        </p:txBody>
      </p:sp>
    </p:spTree>
  </p:cSld>
  <p:clrMapOvr>
    <a:masterClrMapping/>
  </p:clrMapOvr>
  <p:transition spd="med" advClick="1"/>
</p:sld>
</file>

<file path=ppt/slides/slide8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5" name="Shape 335"/>
          <p:cNvSpPr/>
          <p:nvPr>
            <p:ph type="title"/>
          </p:nvPr>
        </p:nvSpPr>
        <p:spPr>
          <a:xfrm>
            <a:off x="457200" y="274638"/>
            <a:ext cx="8229600" cy="1143001"/>
          </a:xfrm>
          <a:prstGeom prst="rect">
            <a:avLst/>
          </a:prstGeom>
        </p:spPr>
        <p:txBody>
          <a:bodyPr/>
          <a:lstStyle/>
          <a:p>
            <a:pPr lvl="0">
              <a:defRPr sz="1800"/>
            </a:pPr>
            <a:r>
              <a:rPr sz="4400"/>
              <a:t>Back in the real world</a:t>
            </a:r>
          </a:p>
        </p:txBody>
      </p:sp>
      <p:sp>
        <p:nvSpPr>
          <p:cNvPr id="336" name="Shape 336"/>
          <p:cNvSpPr/>
          <p:nvPr>
            <p:ph type="body" idx="1"/>
          </p:nvPr>
        </p:nvSpPr>
        <p:spPr>
          <a:xfrm>
            <a:off x="457200" y="1600200"/>
            <a:ext cx="8229600" cy="4525963"/>
          </a:xfrm>
          <a:prstGeom prst="rect">
            <a:avLst/>
          </a:prstGeom>
        </p:spPr>
        <p:txBody>
          <a:bodyPr/>
          <a:lstStyle/>
          <a:p>
            <a:pPr lvl="0">
              <a:defRPr sz="1800"/>
            </a:pPr>
            <a:r>
              <a:rPr sz="3200"/>
              <a:t>How are you going to use the network approach in your work? </a:t>
            </a:r>
            <a:endParaRPr sz="3200"/>
          </a:p>
          <a:p>
            <a:pPr lvl="0">
              <a:defRPr sz="1800"/>
            </a:pPr>
            <a:r>
              <a:rPr sz="3200"/>
              <a:t>Can you think of network partners that you should be connecting with?</a:t>
            </a:r>
            <a:endParaRPr sz="3200"/>
          </a:p>
          <a:p>
            <a:pPr lvl="0">
              <a:defRPr sz="1800"/>
            </a:pPr>
            <a:r>
              <a:rPr sz="3200"/>
              <a:t>Is there anyone you’ve met during this course whom you’d like to keep in contact with (including teachers)? Who might be able to help you with your current projects?</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title"/>
          </p:nvPr>
        </p:nvSpPr>
        <p:spPr>
          <a:xfrm>
            <a:off x="457200" y="274638"/>
            <a:ext cx="8229600" cy="1143001"/>
          </a:xfrm>
          <a:prstGeom prst="rect">
            <a:avLst/>
          </a:prstGeom>
        </p:spPr>
        <p:txBody>
          <a:bodyPr/>
          <a:lstStyle/>
          <a:p>
            <a:pPr lvl="0">
              <a:defRPr sz="1800"/>
            </a:pPr>
            <a:r>
              <a:rPr sz="4400"/>
              <a:t>Jacob L. Moreno</a:t>
            </a:r>
          </a:p>
        </p:txBody>
      </p:sp>
      <p:pic>
        <p:nvPicPr>
          <p:cNvPr id="82" name="image4.gif" descr="Jacob_Moreno.gif"/>
          <p:cNvPicPr/>
          <p:nvPr/>
        </p:nvPicPr>
        <p:blipFill>
          <a:blip r:embed="rId2">
            <a:extLst/>
          </a:blip>
          <a:stretch>
            <a:fillRect/>
          </a:stretch>
        </p:blipFill>
        <p:spPr>
          <a:xfrm>
            <a:off x="1115616" y="2204864"/>
            <a:ext cx="2503884" cy="3083258"/>
          </a:xfrm>
          <a:prstGeom prst="rect">
            <a:avLst/>
          </a:prstGeom>
          <a:ln w="12700">
            <a:miter lim="400000"/>
          </a:ln>
        </p:spPr>
      </p:pic>
      <p:pic>
        <p:nvPicPr>
          <p:cNvPr id="83" name="image5.gif" descr="Moreno sociogram fig 3 Friendship choices among 4th graders.gif"/>
          <p:cNvPicPr/>
          <p:nvPr/>
        </p:nvPicPr>
        <p:blipFill>
          <a:blip r:embed="rId3">
            <a:extLst/>
          </a:blip>
          <a:stretch>
            <a:fillRect/>
          </a:stretch>
        </p:blipFill>
        <p:spPr>
          <a:xfrm>
            <a:off x="4140200" y="1712029"/>
            <a:ext cx="4546600" cy="4302305"/>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